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9" r:id="rId1"/>
  </p:sldMasterIdLst>
  <p:notesMasterIdLst>
    <p:notesMasterId r:id="rId34"/>
  </p:notesMasterIdLst>
  <p:sldIdLst>
    <p:sldId id="256" r:id="rId2"/>
    <p:sldId id="278" r:id="rId3"/>
    <p:sldId id="287" r:id="rId4"/>
    <p:sldId id="288" r:id="rId5"/>
    <p:sldId id="266" r:id="rId6"/>
    <p:sldId id="280" r:id="rId7"/>
    <p:sldId id="276" r:id="rId8"/>
    <p:sldId id="267" r:id="rId9"/>
    <p:sldId id="277" r:id="rId10"/>
    <p:sldId id="284" r:id="rId11"/>
    <p:sldId id="285" r:id="rId12"/>
    <p:sldId id="290" r:id="rId13"/>
    <p:sldId id="270" r:id="rId14"/>
    <p:sldId id="258" r:id="rId15"/>
    <p:sldId id="282" r:id="rId16"/>
    <p:sldId id="259" r:id="rId17"/>
    <p:sldId id="261" r:id="rId18"/>
    <p:sldId id="291" r:id="rId19"/>
    <p:sldId id="264" r:id="rId20"/>
    <p:sldId id="292" r:id="rId21"/>
    <p:sldId id="265" r:id="rId22"/>
    <p:sldId id="275" r:id="rId23"/>
    <p:sldId id="269" r:id="rId24"/>
    <p:sldId id="273" r:id="rId25"/>
    <p:sldId id="260" r:id="rId26"/>
    <p:sldId id="257" r:id="rId27"/>
    <p:sldId id="281" r:id="rId28"/>
    <p:sldId id="268" r:id="rId29"/>
    <p:sldId id="286" r:id="rId30"/>
    <p:sldId id="279" r:id="rId31"/>
    <p:sldId id="283" r:id="rId32"/>
    <p:sldId id="27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ction" id="{A8B4F9B6-A4D2-A94A-9F1A-C34DC2B87B6B}">
          <p14:sldIdLst>
            <p14:sldId id="256"/>
            <p14:sldId id="278"/>
            <p14:sldId id="287"/>
            <p14:sldId id="288"/>
            <p14:sldId id="266"/>
            <p14:sldId id="280"/>
            <p14:sldId id="276"/>
            <p14:sldId id="267"/>
            <p14:sldId id="277"/>
            <p14:sldId id="284"/>
            <p14:sldId id="285"/>
            <p14:sldId id="290"/>
            <p14:sldId id="270"/>
            <p14:sldId id="258"/>
            <p14:sldId id="282"/>
            <p14:sldId id="259"/>
            <p14:sldId id="261"/>
            <p14:sldId id="291"/>
            <p14:sldId id="264"/>
            <p14:sldId id="292"/>
            <p14:sldId id="265"/>
            <p14:sldId id="275"/>
            <p14:sldId id="269"/>
          </p14:sldIdLst>
        </p14:section>
        <p14:section name="Appendixes" id="{39C82C9F-3A89-8743-B189-54E932883BC3}">
          <p14:sldIdLst>
            <p14:sldId id="273"/>
            <p14:sldId id="260"/>
            <p14:sldId id="257"/>
            <p14:sldId id="281"/>
            <p14:sldId id="268"/>
            <p14:sldId id="286"/>
            <p14:sldId id="279"/>
            <p14:sldId id="283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9"/>
    <p:restoredTop sz="84694"/>
  </p:normalViewPr>
  <p:slideViewPr>
    <p:cSldViewPr snapToGrid="0" snapToObjects="1">
      <p:cViewPr varScale="1">
        <p:scale>
          <a:sx n="107" d="100"/>
          <a:sy n="107" d="100"/>
        </p:scale>
        <p:origin x="1176" y="176"/>
      </p:cViewPr>
      <p:guideLst/>
    </p:cSldViewPr>
  </p:slideViewPr>
  <p:outlineViewPr>
    <p:cViewPr>
      <p:scale>
        <a:sx n="33" d="100"/>
        <a:sy n="33" d="100"/>
      </p:scale>
      <p:origin x="0" y="-34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svg"/><Relationship Id="rId1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svg"/><Relationship Id="rId1" Type="http://schemas.openxmlformats.org/officeDocument/2006/relationships/image" Target="../media/image33.png"/><Relationship Id="rId6" Type="http://schemas.openxmlformats.org/officeDocument/2006/relationships/image" Target="../media/image32.svg"/><Relationship Id="rId5" Type="http://schemas.openxmlformats.org/officeDocument/2006/relationships/image" Target="../media/image35.png"/><Relationship Id="rId4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7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46.png"/><Relationship Id="rId6" Type="http://schemas.openxmlformats.org/officeDocument/2006/relationships/image" Target="../media/image41.svg"/><Relationship Id="rId5" Type="http://schemas.openxmlformats.org/officeDocument/2006/relationships/image" Target="../media/image48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67ED64-EC53-43D2-AD9E-8AD812F5FAA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28ACB13-E3F2-4F8D-832D-066CF4CA1E77}">
      <dgm:prSet/>
      <dgm:spPr/>
      <dgm:t>
        <a:bodyPr/>
        <a:lstStyle/>
        <a:p>
          <a:pPr>
            <a:defRPr cap="all"/>
          </a:pPr>
          <a:r>
            <a:rPr lang="en-US"/>
            <a:t>Reproducible code is important</a:t>
          </a:r>
        </a:p>
      </dgm:t>
    </dgm:pt>
    <dgm:pt modelId="{AB1433CE-4BFE-42B2-8756-4301C5B13672}" type="parTrans" cxnId="{C96D64CD-42D9-4144-9152-D628F1237684}">
      <dgm:prSet/>
      <dgm:spPr/>
      <dgm:t>
        <a:bodyPr/>
        <a:lstStyle/>
        <a:p>
          <a:endParaRPr lang="en-US"/>
        </a:p>
      </dgm:t>
    </dgm:pt>
    <dgm:pt modelId="{1CCBAC38-D993-4D63-8224-2DD5CE28F635}" type="sibTrans" cxnId="{C96D64CD-42D9-4144-9152-D628F1237684}">
      <dgm:prSet/>
      <dgm:spPr/>
      <dgm:t>
        <a:bodyPr/>
        <a:lstStyle/>
        <a:p>
          <a:endParaRPr lang="en-US"/>
        </a:p>
      </dgm:t>
    </dgm:pt>
    <dgm:pt modelId="{CE2FAA32-87BC-4517-90E4-B2EF6D13FAD2}">
      <dgm:prSet/>
      <dgm:spPr/>
      <dgm:t>
        <a:bodyPr/>
        <a:lstStyle/>
        <a:p>
          <a:pPr>
            <a:defRPr cap="all"/>
          </a:pPr>
          <a:r>
            <a:rPr lang="en-US"/>
            <a:t>Using the shell can make this easier to achieve</a:t>
          </a:r>
        </a:p>
      </dgm:t>
    </dgm:pt>
    <dgm:pt modelId="{9D658A1F-08D7-4468-AD4A-FBA0D385A34D}" type="parTrans" cxnId="{239665C3-F285-46B8-99FF-CDA26CAFD4A0}">
      <dgm:prSet/>
      <dgm:spPr/>
      <dgm:t>
        <a:bodyPr/>
        <a:lstStyle/>
        <a:p>
          <a:endParaRPr lang="en-US"/>
        </a:p>
      </dgm:t>
    </dgm:pt>
    <dgm:pt modelId="{0F76A9F2-2427-4B7F-B8AB-149F771EB967}" type="sibTrans" cxnId="{239665C3-F285-46B8-99FF-CDA26CAFD4A0}">
      <dgm:prSet/>
      <dgm:spPr/>
      <dgm:t>
        <a:bodyPr/>
        <a:lstStyle/>
        <a:p>
          <a:endParaRPr lang="en-US"/>
        </a:p>
      </dgm:t>
    </dgm:pt>
    <dgm:pt modelId="{FA627F15-B0A9-435D-9977-C27FC6B9F968}" type="pres">
      <dgm:prSet presAssocID="{B167ED64-EC53-43D2-AD9E-8AD812F5FAAB}" presName="root" presStyleCnt="0">
        <dgm:presLayoutVars>
          <dgm:dir/>
          <dgm:resizeHandles val="exact"/>
        </dgm:presLayoutVars>
      </dgm:prSet>
      <dgm:spPr/>
    </dgm:pt>
    <dgm:pt modelId="{3A7F5875-27D5-4C48-8062-B8782B24453B}" type="pres">
      <dgm:prSet presAssocID="{428ACB13-E3F2-4F8D-832D-066CF4CA1E77}" presName="compNode" presStyleCnt="0"/>
      <dgm:spPr/>
    </dgm:pt>
    <dgm:pt modelId="{39469B88-F724-4E95-82E6-36B0EE3CCF19}" type="pres">
      <dgm:prSet presAssocID="{428ACB13-E3F2-4F8D-832D-066CF4CA1E77}" presName="iconBgRect" presStyleLbl="bgShp" presStyleIdx="0" presStyleCnt="2"/>
      <dgm:spPr>
        <a:solidFill>
          <a:schemeClr val="accent2"/>
        </a:solidFill>
      </dgm:spPr>
    </dgm:pt>
    <dgm:pt modelId="{2BD9D71B-825F-451A-912A-75EAC7E451DE}" type="pres">
      <dgm:prSet presAssocID="{428ACB13-E3F2-4F8D-832D-066CF4CA1E7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D50DAB91-59D1-4953-A429-41207B98D54E}" type="pres">
      <dgm:prSet presAssocID="{428ACB13-E3F2-4F8D-832D-066CF4CA1E77}" presName="spaceRect" presStyleCnt="0"/>
      <dgm:spPr/>
    </dgm:pt>
    <dgm:pt modelId="{91A80A42-F21D-46DF-9C14-13BA8DC5CB42}" type="pres">
      <dgm:prSet presAssocID="{428ACB13-E3F2-4F8D-832D-066CF4CA1E77}" presName="textRect" presStyleLbl="revTx" presStyleIdx="0" presStyleCnt="2">
        <dgm:presLayoutVars>
          <dgm:chMax val="1"/>
          <dgm:chPref val="1"/>
        </dgm:presLayoutVars>
      </dgm:prSet>
      <dgm:spPr/>
    </dgm:pt>
    <dgm:pt modelId="{E3D435E6-8C53-4748-B96F-624DA387320E}" type="pres">
      <dgm:prSet presAssocID="{1CCBAC38-D993-4D63-8224-2DD5CE28F635}" presName="sibTrans" presStyleCnt="0"/>
      <dgm:spPr/>
    </dgm:pt>
    <dgm:pt modelId="{57C6CB0A-BC55-486A-BAB5-130714A999AC}" type="pres">
      <dgm:prSet presAssocID="{CE2FAA32-87BC-4517-90E4-B2EF6D13FAD2}" presName="compNode" presStyleCnt="0"/>
      <dgm:spPr/>
    </dgm:pt>
    <dgm:pt modelId="{784F1117-6FF3-4834-A857-6A23BE094074}" type="pres">
      <dgm:prSet presAssocID="{CE2FAA32-87BC-4517-90E4-B2EF6D13FAD2}" presName="iconBgRect" presStyleLbl="bgShp" presStyleIdx="1" presStyleCnt="2"/>
      <dgm:spPr>
        <a:solidFill>
          <a:schemeClr val="accent5"/>
        </a:solidFill>
      </dgm:spPr>
    </dgm:pt>
    <dgm:pt modelId="{C0EEE08B-3FAE-40A8-8CBA-D1FB86E4699E}" type="pres">
      <dgm:prSet presAssocID="{CE2FAA32-87BC-4517-90E4-B2EF6D13FAD2}" presName="iconRect" presStyleLbl="node1" presStyleIdx="1" presStyleCnt="2"/>
      <dgm:spPr>
        <a:prstGeom prst="smileyFac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solid fill"/>
        </a:ext>
      </dgm:extLst>
    </dgm:pt>
    <dgm:pt modelId="{85797F27-C0A8-433F-8235-2C4962CBB461}" type="pres">
      <dgm:prSet presAssocID="{CE2FAA32-87BC-4517-90E4-B2EF6D13FAD2}" presName="spaceRect" presStyleCnt="0"/>
      <dgm:spPr/>
    </dgm:pt>
    <dgm:pt modelId="{ADB06512-AFC4-4043-ABC4-59F103B9E7E7}" type="pres">
      <dgm:prSet presAssocID="{CE2FAA32-87BC-4517-90E4-B2EF6D13FAD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2666E24-5013-40B5-B70F-54D74A58CE5C}" type="presOf" srcId="{B167ED64-EC53-43D2-AD9E-8AD812F5FAAB}" destId="{FA627F15-B0A9-435D-9977-C27FC6B9F968}" srcOrd="0" destOrd="0" presId="urn:microsoft.com/office/officeart/2018/5/layout/IconCircleLabelList"/>
    <dgm:cxn modelId="{97EA9F43-007C-4541-B133-32AFEA8BDF81}" type="presOf" srcId="{CE2FAA32-87BC-4517-90E4-B2EF6D13FAD2}" destId="{ADB06512-AFC4-4043-ABC4-59F103B9E7E7}" srcOrd="0" destOrd="0" presId="urn:microsoft.com/office/officeart/2018/5/layout/IconCircleLabelList"/>
    <dgm:cxn modelId="{1E04AD94-F5ED-47F9-B9D3-E1FD2A97959D}" type="presOf" srcId="{428ACB13-E3F2-4F8D-832D-066CF4CA1E77}" destId="{91A80A42-F21D-46DF-9C14-13BA8DC5CB42}" srcOrd="0" destOrd="0" presId="urn:microsoft.com/office/officeart/2018/5/layout/IconCircleLabelList"/>
    <dgm:cxn modelId="{239665C3-F285-46B8-99FF-CDA26CAFD4A0}" srcId="{B167ED64-EC53-43D2-AD9E-8AD812F5FAAB}" destId="{CE2FAA32-87BC-4517-90E4-B2EF6D13FAD2}" srcOrd="1" destOrd="0" parTransId="{9D658A1F-08D7-4468-AD4A-FBA0D385A34D}" sibTransId="{0F76A9F2-2427-4B7F-B8AB-149F771EB967}"/>
    <dgm:cxn modelId="{C96D64CD-42D9-4144-9152-D628F1237684}" srcId="{B167ED64-EC53-43D2-AD9E-8AD812F5FAAB}" destId="{428ACB13-E3F2-4F8D-832D-066CF4CA1E77}" srcOrd="0" destOrd="0" parTransId="{AB1433CE-4BFE-42B2-8756-4301C5B13672}" sibTransId="{1CCBAC38-D993-4D63-8224-2DD5CE28F635}"/>
    <dgm:cxn modelId="{F612F196-2AF3-41B9-92C6-F223A128F944}" type="presParOf" srcId="{FA627F15-B0A9-435D-9977-C27FC6B9F968}" destId="{3A7F5875-27D5-4C48-8062-B8782B24453B}" srcOrd="0" destOrd="0" presId="urn:microsoft.com/office/officeart/2018/5/layout/IconCircleLabelList"/>
    <dgm:cxn modelId="{7D725123-F124-4E3F-811B-325F6E41BED1}" type="presParOf" srcId="{3A7F5875-27D5-4C48-8062-B8782B24453B}" destId="{39469B88-F724-4E95-82E6-36B0EE3CCF19}" srcOrd="0" destOrd="0" presId="urn:microsoft.com/office/officeart/2018/5/layout/IconCircleLabelList"/>
    <dgm:cxn modelId="{8BBF0E53-01EA-425A-B5F1-F13689A5A3A0}" type="presParOf" srcId="{3A7F5875-27D5-4C48-8062-B8782B24453B}" destId="{2BD9D71B-825F-451A-912A-75EAC7E451DE}" srcOrd="1" destOrd="0" presId="urn:microsoft.com/office/officeart/2018/5/layout/IconCircleLabelList"/>
    <dgm:cxn modelId="{29664B62-C120-406A-9EE3-1006CE7292F6}" type="presParOf" srcId="{3A7F5875-27D5-4C48-8062-B8782B24453B}" destId="{D50DAB91-59D1-4953-A429-41207B98D54E}" srcOrd="2" destOrd="0" presId="urn:microsoft.com/office/officeart/2018/5/layout/IconCircleLabelList"/>
    <dgm:cxn modelId="{DE6CA110-8050-44C7-97D3-94E3A59BA09A}" type="presParOf" srcId="{3A7F5875-27D5-4C48-8062-B8782B24453B}" destId="{91A80A42-F21D-46DF-9C14-13BA8DC5CB42}" srcOrd="3" destOrd="0" presId="urn:microsoft.com/office/officeart/2018/5/layout/IconCircleLabelList"/>
    <dgm:cxn modelId="{DAE8A899-FE38-40E9-B3CE-CA8B9E0431A5}" type="presParOf" srcId="{FA627F15-B0A9-435D-9977-C27FC6B9F968}" destId="{E3D435E6-8C53-4748-B96F-624DA387320E}" srcOrd="1" destOrd="0" presId="urn:microsoft.com/office/officeart/2018/5/layout/IconCircleLabelList"/>
    <dgm:cxn modelId="{68B2B66F-7E48-4125-A4D8-FD477B8A2372}" type="presParOf" srcId="{FA627F15-B0A9-435D-9977-C27FC6B9F968}" destId="{57C6CB0A-BC55-486A-BAB5-130714A999AC}" srcOrd="2" destOrd="0" presId="urn:microsoft.com/office/officeart/2018/5/layout/IconCircleLabelList"/>
    <dgm:cxn modelId="{12ACF782-948B-4AE4-B956-DE1F9C34EF7D}" type="presParOf" srcId="{57C6CB0A-BC55-486A-BAB5-130714A999AC}" destId="{784F1117-6FF3-4834-A857-6A23BE094074}" srcOrd="0" destOrd="0" presId="urn:microsoft.com/office/officeart/2018/5/layout/IconCircleLabelList"/>
    <dgm:cxn modelId="{141B5F2A-8B5A-4BBA-A929-2D4FE7DE60C9}" type="presParOf" srcId="{57C6CB0A-BC55-486A-BAB5-130714A999AC}" destId="{C0EEE08B-3FAE-40A8-8CBA-D1FB86E4699E}" srcOrd="1" destOrd="0" presId="urn:microsoft.com/office/officeart/2018/5/layout/IconCircleLabelList"/>
    <dgm:cxn modelId="{FD6DF38C-A3F4-4768-9984-6EC0E839DC68}" type="presParOf" srcId="{57C6CB0A-BC55-486A-BAB5-130714A999AC}" destId="{85797F27-C0A8-433F-8235-2C4962CBB461}" srcOrd="2" destOrd="0" presId="urn:microsoft.com/office/officeart/2018/5/layout/IconCircleLabelList"/>
    <dgm:cxn modelId="{51EF91D8-2799-4814-84C1-5A08D132B655}" type="presParOf" srcId="{57C6CB0A-BC55-486A-BAB5-130714A999AC}" destId="{ADB06512-AFC4-4043-ABC4-59F103B9E7E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6510E6-121D-41AE-8F5D-3717D3A2A95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ED7049B-E74E-4BD2-9659-58FD7C810C4A}">
      <dgm:prSet/>
      <dgm:spPr/>
      <dgm:t>
        <a:bodyPr/>
        <a:lstStyle/>
        <a:p>
          <a:r>
            <a:rPr lang="en-US"/>
            <a:t>Dataset Size</a:t>
          </a:r>
        </a:p>
      </dgm:t>
    </dgm:pt>
    <dgm:pt modelId="{86040CDE-9E0C-4D96-803B-054F10C2ABB2}" type="parTrans" cxnId="{646BB3C9-E2DB-4D44-9025-D51329A2ACE9}">
      <dgm:prSet/>
      <dgm:spPr/>
      <dgm:t>
        <a:bodyPr/>
        <a:lstStyle/>
        <a:p>
          <a:endParaRPr lang="en-US"/>
        </a:p>
      </dgm:t>
    </dgm:pt>
    <dgm:pt modelId="{AE89E5B0-607A-432B-BCB4-31CEE5CAEFE0}" type="sibTrans" cxnId="{646BB3C9-E2DB-4D44-9025-D51329A2ACE9}">
      <dgm:prSet/>
      <dgm:spPr/>
      <dgm:t>
        <a:bodyPr/>
        <a:lstStyle/>
        <a:p>
          <a:endParaRPr lang="en-US"/>
        </a:p>
      </dgm:t>
    </dgm:pt>
    <dgm:pt modelId="{94355E0F-574D-4843-83ED-1F5D82E2EA55}">
      <dgm:prSet/>
      <dgm:spPr/>
      <dgm:t>
        <a:bodyPr/>
        <a:lstStyle/>
        <a:p>
          <a:r>
            <a:rPr lang="en-US"/>
            <a:t>Speed</a:t>
          </a:r>
        </a:p>
      </dgm:t>
    </dgm:pt>
    <dgm:pt modelId="{4151DF2B-08C0-46D3-A68A-44EE7F697DB2}" type="parTrans" cxnId="{83E81578-881F-43FF-AF26-15D8251FA1A9}">
      <dgm:prSet/>
      <dgm:spPr/>
      <dgm:t>
        <a:bodyPr/>
        <a:lstStyle/>
        <a:p>
          <a:endParaRPr lang="en-US"/>
        </a:p>
      </dgm:t>
    </dgm:pt>
    <dgm:pt modelId="{1E75D226-F712-4A8B-8298-58E384373AC8}" type="sibTrans" cxnId="{83E81578-881F-43FF-AF26-15D8251FA1A9}">
      <dgm:prSet/>
      <dgm:spPr/>
      <dgm:t>
        <a:bodyPr/>
        <a:lstStyle/>
        <a:p>
          <a:endParaRPr lang="en-US"/>
        </a:p>
      </dgm:t>
    </dgm:pt>
    <dgm:pt modelId="{14CECA56-8F48-4B0F-91EA-EFAD1CE2B490}">
      <dgm:prSet/>
      <dgm:spPr/>
      <dgm:t>
        <a:bodyPr/>
        <a:lstStyle/>
        <a:p>
          <a:r>
            <a:rPr lang="en-US"/>
            <a:t>Reproducibility</a:t>
          </a:r>
        </a:p>
      </dgm:t>
    </dgm:pt>
    <dgm:pt modelId="{A519E22F-AFEC-45A7-81D8-2F0AF276AEC0}" type="parTrans" cxnId="{4906A9A8-2540-4BD5-B81D-3907506FEF62}">
      <dgm:prSet/>
      <dgm:spPr/>
      <dgm:t>
        <a:bodyPr/>
        <a:lstStyle/>
        <a:p>
          <a:endParaRPr lang="en-US"/>
        </a:p>
      </dgm:t>
    </dgm:pt>
    <dgm:pt modelId="{855E4EA1-C55E-43FB-ABA1-FF0D1F61575D}" type="sibTrans" cxnId="{4906A9A8-2540-4BD5-B81D-3907506FEF62}">
      <dgm:prSet/>
      <dgm:spPr/>
      <dgm:t>
        <a:bodyPr/>
        <a:lstStyle/>
        <a:p>
          <a:endParaRPr lang="en-US"/>
        </a:p>
      </dgm:t>
    </dgm:pt>
    <dgm:pt modelId="{C733536C-4C77-46F4-8668-28C688E630EA}" type="pres">
      <dgm:prSet presAssocID="{606510E6-121D-41AE-8F5D-3717D3A2A954}" presName="root" presStyleCnt="0">
        <dgm:presLayoutVars>
          <dgm:dir/>
          <dgm:resizeHandles val="exact"/>
        </dgm:presLayoutVars>
      </dgm:prSet>
      <dgm:spPr/>
    </dgm:pt>
    <dgm:pt modelId="{6702AA16-33F1-4D63-95B5-0FA855E51BD2}" type="pres">
      <dgm:prSet presAssocID="{4ED7049B-E74E-4BD2-9659-58FD7C810C4A}" presName="compNode" presStyleCnt="0"/>
      <dgm:spPr/>
    </dgm:pt>
    <dgm:pt modelId="{88052E31-1AC5-4B42-A5E8-A8BAE933EA56}" type="pres">
      <dgm:prSet presAssocID="{4ED7049B-E74E-4BD2-9659-58FD7C810C4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3420244-15A9-4FEC-8764-59F9228581CE}" type="pres">
      <dgm:prSet presAssocID="{4ED7049B-E74E-4BD2-9659-58FD7C810C4A}" presName="spaceRect" presStyleCnt="0"/>
      <dgm:spPr/>
    </dgm:pt>
    <dgm:pt modelId="{219FE200-1289-4618-A523-44ECDA6A3417}" type="pres">
      <dgm:prSet presAssocID="{4ED7049B-E74E-4BD2-9659-58FD7C810C4A}" presName="textRect" presStyleLbl="revTx" presStyleIdx="0" presStyleCnt="3">
        <dgm:presLayoutVars>
          <dgm:chMax val="1"/>
          <dgm:chPref val="1"/>
        </dgm:presLayoutVars>
      </dgm:prSet>
      <dgm:spPr/>
    </dgm:pt>
    <dgm:pt modelId="{ECC46608-335B-4D72-B0F8-8EDFA485F9D6}" type="pres">
      <dgm:prSet presAssocID="{AE89E5B0-607A-432B-BCB4-31CEE5CAEFE0}" presName="sibTrans" presStyleCnt="0"/>
      <dgm:spPr/>
    </dgm:pt>
    <dgm:pt modelId="{2D4E9673-F8EA-4B63-921A-1DBE1E1311BF}" type="pres">
      <dgm:prSet presAssocID="{94355E0F-574D-4843-83ED-1F5D82E2EA55}" presName="compNode" presStyleCnt="0"/>
      <dgm:spPr/>
    </dgm:pt>
    <dgm:pt modelId="{D2CBAA9B-9AC6-4D88-B603-BC80850CFB1A}" type="pres">
      <dgm:prSet presAssocID="{94355E0F-574D-4843-83ED-1F5D82E2EA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A3FA402-BC4F-474C-9A5A-2E34A90949B7}" type="pres">
      <dgm:prSet presAssocID="{94355E0F-574D-4843-83ED-1F5D82E2EA55}" presName="spaceRect" presStyleCnt="0"/>
      <dgm:spPr/>
    </dgm:pt>
    <dgm:pt modelId="{8B9C207E-E2D4-47A5-BA0D-6AD1DF17F028}" type="pres">
      <dgm:prSet presAssocID="{94355E0F-574D-4843-83ED-1F5D82E2EA55}" presName="textRect" presStyleLbl="revTx" presStyleIdx="1" presStyleCnt="3">
        <dgm:presLayoutVars>
          <dgm:chMax val="1"/>
          <dgm:chPref val="1"/>
        </dgm:presLayoutVars>
      </dgm:prSet>
      <dgm:spPr/>
    </dgm:pt>
    <dgm:pt modelId="{380B5A08-1011-4A3F-903B-F96F4E32F65C}" type="pres">
      <dgm:prSet presAssocID="{1E75D226-F712-4A8B-8298-58E384373AC8}" presName="sibTrans" presStyleCnt="0"/>
      <dgm:spPr/>
    </dgm:pt>
    <dgm:pt modelId="{F7970013-8EF0-480D-8206-F2382C710219}" type="pres">
      <dgm:prSet presAssocID="{14CECA56-8F48-4B0F-91EA-EFAD1CE2B490}" presName="compNode" presStyleCnt="0"/>
      <dgm:spPr/>
    </dgm:pt>
    <dgm:pt modelId="{7A54E1CB-FC96-4DEB-A5B9-D973497DF87E}" type="pres">
      <dgm:prSet presAssocID="{14CECA56-8F48-4B0F-91EA-EFAD1CE2B49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C2613BF5-3658-4914-97B9-8DF206DC61AC}" type="pres">
      <dgm:prSet presAssocID="{14CECA56-8F48-4B0F-91EA-EFAD1CE2B490}" presName="spaceRect" presStyleCnt="0"/>
      <dgm:spPr/>
    </dgm:pt>
    <dgm:pt modelId="{1475F7D6-C75E-4930-BBBE-A4899C69ED45}" type="pres">
      <dgm:prSet presAssocID="{14CECA56-8F48-4B0F-91EA-EFAD1CE2B49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29F8442-E147-4592-AB41-FAF9A9ACAA75}" type="presOf" srcId="{94355E0F-574D-4843-83ED-1F5D82E2EA55}" destId="{8B9C207E-E2D4-47A5-BA0D-6AD1DF17F028}" srcOrd="0" destOrd="0" presId="urn:microsoft.com/office/officeart/2018/2/layout/IconLabelList"/>
    <dgm:cxn modelId="{C9D2046D-F2D8-4911-9DE3-DA0E6484C3EA}" type="presOf" srcId="{4ED7049B-E74E-4BD2-9659-58FD7C810C4A}" destId="{219FE200-1289-4618-A523-44ECDA6A3417}" srcOrd="0" destOrd="0" presId="urn:microsoft.com/office/officeart/2018/2/layout/IconLabelList"/>
    <dgm:cxn modelId="{83E81578-881F-43FF-AF26-15D8251FA1A9}" srcId="{606510E6-121D-41AE-8F5D-3717D3A2A954}" destId="{94355E0F-574D-4843-83ED-1F5D82E2EA55}" srcOrd="1" destOrd="0" parTransId="{4151DF2B-08C0-46D3-A68A-44EE7F697DB2}" sibTransId="{1E75D226-F712-4A8B-8298-58E384373AC8}"/>
    <dgm:cxn modelId="{82D47BA3-26A8-4A71-A7AE-9014B560062D}" type="presOf" srcId="{14CECA56-8F48-4B0F-91EA-EFAD1CE2B490}" destId="{1475F7D6-C75E-4930-BBBE-A4899C69ED45}" srcOrd="0" destOrd="0" presId="urn:microsoft.com/office/officeart/2018/2/layout/IconLabelList"/>
    <dgm:cxn modelId="{4906A9A8-2540-4BD5-B81D-3907506FEF62}" srcId="{606510E6-121D-41AE-8F5D-3717D3A2A954}" destId="{14CECA56-8F48-4B0F-91EA-EFAD1CE2B490}" srcOrd="2" destOrd="0" parTransId="{A519E22F-AFEC-45A7-81D8-2F0AF276AEC0}" sibTransId="{855E4EA1-C55E-43FB-ABA1-FF0D1F61575D}"/>
    <dgm:cxn modelId="{646BB3C9-E2DB-4D44-9025-D51329A2ACE9}" srcId="{606510E6-121D-41AE-8F5D-3717D3A2A954}" destId="{4ED7049B-E74E-4BD2-9659-58FD7C810C4A}" srcOrd="0" destOrd="0" parTransId="{86040CDE-9E0C-4D96-803B-054F10C2ABB2}" sibTransId="{AE89E5B0-607A-432B-BCB4-31CEE5CAEFE0}"/>
    <dgm:cxn modelId="{6FB2F3D1-7357-42A6-B88D-EC57C500AFB6}" type="presOf" srcId="{606510E6-121D-41AE-8F5D-3717D3A2A954}" destId="{C733536C-4C77-46F4-8668-28C688E630EA}" srcOrd="0" destOrd="0" presId="urn:microsoft.com/office/officeart/2018/2/layout/IconLabelList"/>
    <dgm:cxn modelId="{2BA5256F-5F14-4896-9576-DCC7BA0A7A95}" type="presParOf" srcId="{C733536C-4C77-46F4-8668-28C688E630EA}" destId="{6702AA16-33F1-4D63-95B5-0FA855E51BD2}" srcOrd="0" destOrd="0" presId="urn:microsoft.com/office/officeart/2018/2/layout/IconLabelList"/>
    <dgm:cxn modelId="{9A3E83BA-D6A8-4926-9D01-9FB3CD1CEE8B}" type="presParOf" srcId="{6702AA16-33F1-4D63-95B5-0FA855E51BD2}" destId="{88052E31-1AC5-4B42-A5E8-A8BAE933EA56}" srcOrd="0" destOrd="0" presId="urn:microsoft.com/office/officeart/2018/2/layout/IconLabelList"/>
    <dgm:cxn modelId="{DB6373A1-D89B-4573-B606-8F71FF920B4F}" type="presParOf" srcId="{6702AA16-33F1-4D63-95B5-0FA855E51BD2}" destId="{B3420244-15A9-4FEC-8764-59F9228581CE}" srcOrd="1" destOrd="0" presId="urn:microsoft.com/office/officeart/2018/2/layout/IconLabelList"/>
    <dgm:cxn modelId="{1E19E60D-99A0-4590-8D4B-47E529457FB3}" type="presParOf" srcId="{6702AA16-33F1-4D63-95B5-0FA855E51BD2}" destId="{219FE200-1289-4618-A523-44ECDA6A3417}" srcOrd="2" destOrd="0" presId="urn:microsoft.com/office/officeart/2018/2/layout/IconLabelList"/>
    <dgm:cxn modelId="{B978BE55-2FBB-4BB8-9360-989FE674DC87}" type="presParOf" srcId="{C733536C-4C77-46F4-8668-28C688E630EA}" destId="{ECC46608-335B-4D72-B0F8-8EDFA485F9D6}" srcOrd="1" destOrd="0" presId="urn:microsoft.com/office/officeart/2018/2/layout/IconLabelList"/>
    <dgm:cxn modelId="{5567E9A1-8FF8-4112-98EC-22B345A138C5}" type="presParOf" srcId="{C733536C-4C77-46F4-8668-28C688E630EA}" destId="{2D4E9673-F8EA-4B63-921A-1DBE1E1311BF}" srcOrd="2" destOrd="0" presId="urn:microsoft.com/office/officeart/2018/2/layout/IconLabelList"/>
    <dgm:cxn modelId="{F2D85025-959A-4B31-92C8-EBE78D81592D}" type="presParOf" srcId="{2D4E9673-F8EA-4B63-921A-1DBE1E1311BF}" destId="{D2CBAA9B-9AC6-4D88-B603-BC80850CFB1A}" srcOrd="0" destOrd="0" presId="urn:microsoft.com/office/officeart/2018/2/layout/IconLabelList"/>
    <dgm:cxn modelId="{1B456D39-D79B-420D-B79F-AF4F281988DD}" type="presParOf" srcId="{2D4E9673-F8EA-4B63-921A-1DBE1E1311BF}" destId="{AA3FA402-BC4F-474C-9A5A-2E34A90949B7}" srcOrd="1" destOrd="0" presId="urn:microsoft.com/office/officeart/2018/2/layout/IconLabelList"/>
    <dgm:cxn modelId="{68C2934D-3652-4496-9486-39536219D759}" type="presParOf" srcId="{2D4E9673-F8EA-4B63-921A-1DBE1E1311BF}" destId="{8B9C207E-E2D4-47A5-BA0D-6AD1DF17F028}" srcOrd="2" destOrd="0" presId="urn:microsoft.com/office/officeart/2018/2/layout/IconLabelList"/>
    <dgm:cxn modelId="{6EFC6A96-9159-476B-BA24-01B9A34E996F}" type="presParOf" srcId="{C733536C-4C77-46F4-8668-28C688E630EA}" destId="{380B5A08-1011-4A3F-903B-F96F4E32F65C}" srcOrd="3" destOrd="0" presId="urn:microsoft.com/office/officeart/2018/2/layout/IconLabelList"/>
    <dgm:cxn modelId="{294B1E82-769D-4358-9A97-AD191F571CA2}" type="presParOf" srcId="{C733536C-4C77-46F4-8668-28C688E630EA}" destId="{F7970013-8EF0-480D-8206-F2382C710219}" srcOrd="4" destOrd="0" presId="urn:microsoft.com/office/officeart/2018/2/layout/IconLabelList"/>
    <dgm:cxn modelId="{6C6FB9FA-A88C-475A-93C9-5B581F833205}" type="presParOf" srcId="{F7970013-8EF0-480D-8206-F2382C710219}" destId="{7A54E1CB-FC96-4DEB-A5B9-D973497DF87E}" srcOrd="0" destOrd="0" presId="urn:microsoft.com/office/officeart/2018/2/layout/IconLabelList"/>
    <dgm:cxn modelId="{940894EE-1A27-448D-A3E5-24F718D89EAC}" type="presParOf" srcId="{F7970013-8EF0-480D-8206-F2382C710219}" destId="{C2613BF5-3658-4914-97B9-8DF206DC61AC}" srcOrd="1" destOrd="0" presId="urn:microsoft.com/office/officeart/2018/2/layout/IconLabelList"/>
    <dgm:cxn modelId="{A5B42D53-B109-41FD-BAB7-C384DBA49704}" type="presParOf" srcId="{F7970013-8EF0-480D-8206-F2382C710219}" destId="{1475F7D6-C75E-4930-BBBE-A4899C69ED4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E81846-39B2-488D-B886-D42370D9E66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455680C-0ECA-426D-9ED8-58CBB8168826}">
      <dgm:prSet/>
      <dgm:spPr/>
      <dgm:t>
        <a:bodyPr/>
        <a:lstStyle/>
        <a:p>
          <a:pPr>
            <a:defRPr cap="all"/>
          </a:pPr>
          <a:r>
            <a:rPr lang="en-US" dirty="0"/>
            <a:t>Reproduce and reuse code across operating systems</a:t>
          </a:r>
        </a:p>
      </dgm:t>
    </dgm:pt>
    <dgm:pt modelId="{3DE0867E-53B3-4345-A606-E0F0824FF0EA}" type="parTrans" cxnId="{47EAFC33-EF40-4820-8DD6-E85450B77FA0}">
      <dgm:prSet/>
      <dgm:spPr/>
      <dgm:t>
        <a:bodyPr/>
        <a:lstStyle/>
        <a:p>
          <a:endParaRPr lang="en-US"/>
        </a:p>
      </dgm:t>
    </dgm:pt>
    <dgm:pt modelId="{6F1F3AF5-84DB-4F5D-9A60-805101C83C33}" type="sibTrans" cxnId="{47EAFC33-EF40-4820-8DD6-E85450B77FA0}">
      <dgm:prSet/>
      <dgm:spPr/>
      <dgm:t>
        <a:bodyPr/>
        <a:lstStyle/>
        <a:p>
          <a:endParaRPr lang="en-US"/>
        </a:p>
      </dgm:t>
    </dgm:pt>
    <dgm:pt modelId="{52429105-768F-436F-A0E1-A6442FAFDC76}">
      <dgm:prSet/>
      <dgm:spPr/>
      <dgm:t>
        <a:bodyPr/>
        <a:lstStyle/>
        <a:p>
          <a:pPr>
            <a:defRPr cap="all"/>
          </a:pPr>
          <a:r>
            <a:rPr lang="en-US"/>
            <a:t>Efficiently reproducing longer workflows/pipelines</a:t>
          </a:r>
        </a:p>
      </dgm:t>
    </dgm:pt>
    <dgm:pt modelId="{2EC2B905-A4F9-4001-A64C-10B67D2F08E4}" type="parTrans" cxnId="{591A86DB-8B8F-4320-AD67-E84B5B6BE24F}">
      <dgm:prSet/>
      <dgm:spPr/>
      <dgm:t>
        <a:bodyPr/>
        <a:lstStyle/>
        <a:p>
          <a:endParaRPr lang="en-US"/>
        </a:p>
      </dgm:t>
    </dgm:pt>
    <dgm:pt modelId="{9D7A86D0-9C86-4001-BDB6-D57CBD4F62A5}" type="sibTrans" cxnId="{591A86DB-8B8F-4320-AD67-E84B5B6BE24F}">
      <dgm:prSet/>
      <dgm:spPr/>
      <dgm:t>
        <a:bodyPr/>
        <a:lstStyle/>
        <a:p>
          <a:endParaRPr lang="en-US"/>
        </a:p>
      </dgm:t>
    </dgm:pt>
    <dgm:pt modelId="{4D4728FA-F506-43E8-ABFD-C5CDBB009ED7}">
      <dgm:prSet/>
      <dgm:spPr/>
      <dgm:t>
        <a:bodyPr/>
        <a:lstStyle/>
        <a:p>
          <a:pPr>
            <a:defRPr cap="all"/>
          </a:pPr>
          <a:r>
            <a:rPr lang="en-US" dirty="0"/>
            <a:t>Connect code output from different languages</a:t>
          </a:r>
        </a:p>
      </dgm:t>
    </dgm:pt>
    <dgm:pt modelId="{CF296032-4215-421E-83B5-DCDC1642AC2C}" type="parTrans" cxnId="{AC0948D2-5660-46B3-8738-7D193306D0A6}">
      <dgm:prSet/>
      <dgm:spPr/>
      <dgm:t>
        <a:bodyPr/>
        <a:lstStyle/>
        <a:p>
          <a:endParaRPr lang="en-US"/>
        </a:p>
      </dgm:t>
    </dgm:pt>
    <dgm:pt modelId="{5C5E30BE-771F-4A20-B441-6DF67863BCEC}" type="sibTrans" cxnId="{AC0948D2-5660-46B3-8738-7D193306D0A6}">
      <dgm:prSet/>
      <dgm:spPr/>
      <dgm:t>
        <a:bodyPr/>
        <a:lstStyle/>
        <a:p>
          <a:endParaRPr lang="en-US"/>
        </a:p>
      </dgm:t>
    </dgm:pt>
    <dgm:pt modelId="{2CC926A6-D32E-4A5B-B775-05484442E91F}" type="pres">
      <dgm:prSet presAssocID="{3AE81846-39B2-488D-B886-D42370D9E661}" presName="root" presStyleCnt="0">
        <dgm:presLayoutVars>
          <dgm:dir/>
          <dgm:resizeHandles val="exact"/>
        </dgm:presLayoutVars>
      </dgm:prSet>
      <dgm:spPr/>
    </dgm:pt>
    <dgm:pt modelId="{7BB74F78-6114-4572-8913-819564FEF4CB}" type="pres">
      <dgm:prSet presAssocID="{8455680C-0ECA-426D-9ED8-58CBB8168826}" presName="compNode" presStyleCnt="0"/>
      <dgm:spPr/>
    </dgm:pt>
    <dgm:pt modelId="{63CC5220-ECC9-4358-A163-4588D661951B}" type="pres">
      <dgm:prSet presAssocID="{8455680C-0ECA-426D-9ED8-58CBB8168826}" presName="iconBgRect" presStyleLbl="bgShp" presStyleIdx="0" presStyleCnt="3"/>
      <dgm:spPr/>
    </dgm:pt>
    <dgm:pt modelId="{6C3276B9-E902-41F4-9FC3-744590B18D6D}" type="pres">
      <dgm:prSet presAssocID="{8455680C-0ECA-426D-9ED8-58CBB816882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80C9DA-7A08-4136-AFC9-8E8F6ADA02B2}" type="pres">
      <dgm:prSet presAssocID="{8455680C-0ECA-426D-9ED8-58CBB8168826}" presName="spaceRect" presStyleCnt="0"/>
      <dgm:spPr/>
    </dgm:pt>
    <dgm:pt modelId="{52D29CC2-DC72-4754-8884-7803137E3C7C}" type="pres">
      <dgm:prSet presAssocID="{8455680C-0ECA-426D-9ED8-58CBB8168826}" presName="textRect" presStyleLbl="revTx" presStyleIdx="0" presStyleCnt="3">
        <dgm:presLayoutVars>
          <dgm:chMax val="1"/>
          <dgm:chPref val="1"/>
        </dgm:presLayoutVars>
      </dgm:prSet>
      <dgm:spPr/>
    </dgm:pt>
    <dgm:pt modelId="{0CC097E0-BA40-4AC5-AB24-2FBFC89B3260}" type="pres">
      <dgm:prSet presAssocID="{6F1F3AF5-84DB-4F5D-9A60-805101C83C33}" presName="sibTrans" presStyleCnt="0"/>
      <dgm:spPr/>
    </dgm:pt>
    <dgm:pt modelId="{19B07DD4-1B0E-49E0-877A-77357763E994}" type="pres">
      <dgm:prSet presAssocID="{52429105-768F-436F-A0E1-A6442FAFDC76}" presName="compNode" presStyleCnt="0"/>
      <dgm:spPr/>
    </dgm:pt>
    <dgm:pt modelId="{3FD625C0-BC25-4419-B90C-565A586AEA88}" type="pres">
      <dgm:prSet presAssocID="{52429105-768F-436F-A0E1-A6442FAFDC76}" presName="iconBgRect" presStyleLbl="bgShp" presStyleIdx="1" presStyleCnt="3"/>
      <dgm:spPr/>
    </dgm:pt>
    <dgm:pt modelId="{EADD9264-A206-4D5F-B906-9095E6CD23C8}" type="pres">
      <dgm:prSet presAssocID="{52429105-768F-436F-A0E1-A6442FAFDC7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7EE427A-C151-485A-893B-500ABE0D0CD6}" type="pres">
      <dgm:prSet presAssocID="{52429105-768F-436F-A0E1-A6442FAFDC76}" presName="spaceRect" presStyleCnt="0"/>
      <dgm:spPr/>
    </dgm:pt>
    <dgm:pt modelId="{377A9FB7-35FB-4501-8F33-BC6276FF4C93}" type="pres">
      <dgm:prSet presAssocID="{52429105-768F-436F-A0E1-A6442FAFDC76}" presName="textRect" presStyleLbl="revTx" presStyleIdx="1" presStyleCnt="3">
        <dgm:presLayoutVars>
          <dgm:chMax val="1"/>
          <dgm:chPref val="1"/>
        </dgm:presLayoutVars>
      </dgm:prSet>
      <dgm:spPr/>
    </dgm:pt>
    <dgm:pt modelId="{8650771D-137E-46A4-8C1E-80BAF1D2355B}" type="pres">
      <dgm:prSet presAssocID="{9D7A86D0-9C86-4001-BDB6-D57CBD4F62A5}" presName="sibTrans" presStyleCnt="0"/>
      <dgm:spPr/>
    </dgm:pt>
    <dgm:pt modelId="{ADA40DF9-9EB2-4F06-A8E2-206E46D67F99}" type="pres">
      <dgm:prSet presAssocID="{4D4728FA-F506-43E8-ABFD-C5CDBB009ED7}" presName="compNode" presStyleCnt="0"/>
      <dgm:spPr/>
    </dgm:pt>
    <dgm:pt modelId="{471BED4C-4F14-4101-B301-00023C6B8B03}" type="pres">
      <dgm:prSet presAssocID="{4D4728FA-F506-43E8-ABFD-C5CDBB009ED7}" presName="iconBgRect" presStyleLbl="bgShp" presStyleIdx="2" presStyleCnt="3"/>
      <dgm:spPr/>
    </dgm:pt>
    <dgm:pt modelId="{22E82823-6BD3-4D6F-896A-70EE350BB5C5}" type="pres">
      <dgm:prSet presAssocID="{4D4728FA-F506-43E8-ABFD-C5CDBB009ED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87ED1187-DAC2-45E5-B107-D203F2E52A6B}" type="pres">
      <dgm:prSet presAssocID="{4D4728FA-F506-43E8-ABFD-C5CDBB009ED7}" presName="spaceRect" presStyleCnt="0"/>
      <dgm:spPr/>
    </dgm:pt>
    <dgm:pt modelId="{8E74BCB8-600C-47C5-BABA-D2A2A7661DA4}" type="pres">
      <dgm:prSet presAssocID="{4D4728FA-F506-43E8-ABFD-C5CDBB009ED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A037900-D95E-4E43-85F3-62B2A8631C4B}" type="presOf" srcId="{8455680C-0ECA-426D-9ED8-58CBB8168826}" destId="{52D29CC2-DC72-4754-8884-7803137E3C7C}" srcOrd="0" destOrd="0" presId="urn:microsoft.com/office/officeart/2018/5/layout/IconCircleLabelList"/>
    <dgm:cxn modelId="{1E551F06-9D76-442F-AF3E-A60C81E5F2B3}" type="presOf" srcId="{52429105-768F-436F-A0E1-A6442FAFDC76}" destId="{377A9FB7-35FB-4501-8F33-BC6276FF4C93}" srcOrd="0" destOrd="0" presId="urn:microsoft.com/office/officeart/2018/5/layout/IconCircleLabelList"/>
    <dgm:cxn modelId="{40DC6817-74D0-42EE-ADE4-754AD4A81D31}" type="presOf" srcId="{3AE81846-39B2-488D-B886-D42370D9E661}" destId="{2CC926A6-D32E-4A5B-B775-05484442E91F}" srcOrd="0" destOrd="0" presId="urn:microsoft.com/office/officeart/2018/5/layout/IconCircleLabelList"/>
    <dgm:cxn modelId="{1F553D18-4D58-4461-897B-8F6F9B340698}" type="presOf" srcId="{4D4728FA-F506-43E8-ABFD-C5CDBB009ED7}" destId="{8E74BCB8-600C-47C5-BABA-D2A2A7661DA4}" srcOrd="0" destOrd="0" presId="urn:microsoft.com/office/officeart/2018/5/layout/IconCircleLabelList"/>
    <dgm:cxn modelId="{47EAFC33-EF40-4820-8DD6-E85450B77FA0}" srcId="{3AE81846-39B2-488D-B886-D42370D9E661}" destId="{8455680C-0ECA-426D-9ED8-58CBB8168826}" srcOrd="0" destOrd="0" parTransId="{3DE0867E-53B3-4345-A606-E0F0824FF0EA}" sibTransId="{6F1F3AF5-84DB-4F5D-9A60-805101C83C33}"/>
    <dgm:cxn modelId="{AC0948D2-5660-46B3-8738-7D193306D0A6}" srcId="{3AE81846-39B2-488D-B886-D42370D9E661}" destId="{4D4728FA-F506-43E8-ABFD-C5CDBB009ED7}" srcOrd="2" destOrd="0" parTransId="{CF296032-4215-421E-83B5-DCDC1642AC2C}" sibTransId="{5C5E30BE-771F-4A20-B441-6DF67863BCEC}"/>
    <dgm:cxn modelId="{591A86DB-8B8F-4320-AD67-E84B5B6BE24F}" srcId="{3AE81846-39B2-488D-B886-D42370D9E661}" destId="{52429105-768F-436F-A0E1-A6442FAFDC76}" srcOrd="1" destOrd="0" parTransId="{2EC2B905-A4F9-4001-A64C-10B67D2F08E4}" sibTransId="{9D7A86D0-9C86-4001-BDB6-D57CBD4F62A5}"/>
    <dgm:cxn modelId="{B2E439E9-85D1-4153-B381-25DFCA231C4A}" type="presParOf" srcId="{2CC926A6-D32E-4A5B-B775-05484442E91F}" destId="{7BB74F78-6114-4572-8913-819564FEF4CB}" srcOrd="0" destOrd="0" presId="urn:microsoft.com/office/officeart/2018/5/layout/IconCircleLabelList"/>
    <dgm:cxn modelId="{634B1402-F61A-4659-9D35-A889B82D1E87}" type="presParOf" srcId="{7BB74F78-6114-4572-8913-819564FEF4CB}" destId="{63CC5220-ECC9-4358-A163-4588D661951B}" srcOrd="0" destOrd="0" presId="urn:microsoft.com/office/officeart/2018/5/layout/IconCircleLabelList"/>
    <dgm:cxn modelId="{589BD8CC-3F28-4E45-8D3A-C2273746C28B}" type="presParOf" srcId="{7BB74F78-6114-4572-8913-819564FEF4CB}" destId="{6C3276B9-E902-41F4-9FC3-744590B18D6D}" srcOrd="1" destOrd="0" presId="urn:microsoft.com/office/officeart/2018/5/layout/IconCircleLabelList"/>
    <dgm:cxn modelId="{364D8F74-BCF5-47D7-A406-665ADCC9B0D4}" type="presParOf" srcId="{7BB74F78-6114-4572-8913-819564FEF4CB}" destId="{D780C9DA-7A08-4136-AFC9-8E8F6ADA02B2}" srcOrd="2" destOrd="0" presId="urn:microsoft.com/office/officeart/2018/5/layout/IconCircleLabelList"/>
    <dgm:cxn modelId="{3F0784B0-9BDC-4C18-9A1D-53EEB4FEE314}" type="presParOf" srcId="{7BB74F78-6114-4572-8913-819564FEF4CB}" destId="{52D29CC2-DC72-4754-8884-7803137E3C7C}" srcOrd="3" destOrd="0" presId="urn:microsoft.com/office/officeart/2018/5/layout/IconCircleLabelList"/>
    <dgm:cxn modelId="{C9A46B9D-1F72-4EED-ABB6-7D8EE18A4D44}" type="presParOf" srcId="{2CC926A6-D32E-4A5B-B775-05484442E91F}" destId="{0CC097E0-BA40-4AC5-AB24-2FBFC89B3260}" srcOrd="1" destOrd="0" presId="urn:microsoft.com/office/officeart/2018/5/layout/IconCircleLabelList"/>
    <dgm:cxn modelId="{294F3B6B-4271-40E3-B395-2E0D4F8139AE}" type="presParOf" srcId="{2CC926A6-D32E-4A5B-B775-05484442E91F}" destId="{19B07DD4-1B0E-49E0-877A-77357763E994}" srcOrd="2" destOrd="0" presId="urn:microsoft.com/office/officeart/2018/5/layout/IconCircleLabelList"/>
    <dgm:cxn modelId="{8A0C3560-AF08-4D73-A6A2-100575006A6F}" type="presParOf" srcId="{19B07DD4-1B0E-49E0-877A-77357763E994}" destId="{3FD625C0-BC25-4419-B90C-565A586AEA88}" srcOrd="0" destOrd="0" presId="urn:microsoft.com/office/officeart/2018/5/layout/IconCircleLabelList"/>
    <dgm:cxn modelId="{534F93C3-89E1-4FA6-8736-23BA9951608B}" type="presParOf" srcId="{19B07DD4-1B0E-49E0-877A-77357763E994}" destId="{EADD9264-A206-4D5F-B906-9095E6CD23C8}" srcOrd="1" destOrd="0" presId="urn:microsoft.com/office/officeart/2018/5/layout/IconCircleLabelList"/>
    <dgm:cxn modelId="{0A4E6730-2E5E-4E27-A46C-70B3F39411F6}" type="presParOf" srcId="{19B07DD4-1B0E-49E0-877A-77357763E994}" destId="{27EE427A-C151-485A-893B-500ABE0D0CD6}" srcOrd="2" destOrd="0" presId="urn:microsoft.com/office/officeart/2018/5/layout/IconCircleLabelList"/>
    <dgm:cxn modelId="{483338C3-90FB-479A-B62B-322057C6F8A9}" type="presParOf" srcId="{19B07DD4-1B0E-49E0-877A-77357763E994}" destId="{377A9FB7-35FB-4501-8F33-BC6276FF4C93}" srcOrd="3" destOrd="0" presId="urn:microsoft.com/office/officeart/2018/5/layout/IconCircleLabelList"/>
    <dgm:cxn modelId="{9B1DAB63-BAB3-4329-A365-33872CC227B8}" type="presParOf" srcId="{2CC926A6-D32E-4A5B-B775-05484442E91F}" destId="{8650771D-137E-46A4-8C1E-80BAF1D2355B}" srcOrd="3" destOrd="0" presId="urn:microsoft.com/office/officeart/2018/5/layout/IconCircleLabelList"/>
    <dgm:cxn modelId="{F806F3AB-F431-4034-AD43-F7443F6DCB9A}" type="presParOf" srcId="{2CC926A6-D32E-4A5B-B775-05484442E91F}" destId="{ADA40DF9-9EB2-4F06-A8E2-206E46D67F99}" srcOrd="4" destOrd="0" presId="urn:microsoft.com/office/officeart/2018/5/layout/IconCircleLabelList"/>
    <dgm:cxn modelId="{3037256B-9E97-422A-8797-DA3A574E7269}" type="presParOf" srcId="{ADA40DF9-9EB2-4F06-A8E2-206E46D67F99}" destId="{471BED4C-4F14-4101-B301-00023C6B8B03}" srcOrd="0" destOrd="0" presId="urn:microsoft.com/office/officeart/2018/5/layout/IconCircleLabelList"/>
    <dgm:cxn modelId="{4D7020C0-19AE-4EEC-B1C5-88C8786B6E20}" type="presParOf" srcId="{ADA40DF9-9EB2-4F06-A8E2-206E46D67F99}" destId="{22E82823-6BD3-4D6F-896A-70EE350BB5C5}" srcOrd="1" destOrd="0" presId="urn:microsoft.com/office/officeart/2018/5/layout/IconCircleLabelList"/>
    <dgm:cxn modelId="{1BBE95A7-0986-43E1-8858-5D2C91260818}" type="presParOf" srcId="{ADA40DF9-9EB2-4F06-A8E2-206E46D67F99}" destId="{87ED1187-DAC2-45E5-B107-D203F2E52A6B}" srcOrd="2" destOrd="0" presId="urn:microsoft.com/office/officeart/2018/5/layout/IconCircleLabelList"/>
    <dgm:cxn modelId="{32287BD8-A83F-4D36-9937-F0217DCDEA61}" type="presParOf" srcId="{ADA40DF9-9EB2-4F06-A8E2-206E46D67F99}" destId="{8E74BCB8-600C-47C5-BABA-D2A2A7661DA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1F72D7-C715-4A39-A4E3-B9AE6A13BD7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AE8E15-4972-4542-B3EE-C5DAB498C6B9}">
      <dgm:prSet/>
      <dgm:spPr/>
      <dgm:t>
        <a:bodyPr/>
        <a:lstStyle/>
        <a:p>
          <a:r>
            <a:rPr lang="en-US"/>
            <a:t>Versioning of scripts</a:t>
          </a:r>
        </a:p>
      </dgm:t>
    </dgm:pt>
    <dgm:pt modelId="{A005210A-F491-415F-829B-9E142304A6DE}" type="parTrans" cxnId="{1A9912D3-0C13-45F9-8A60-339627137126}">
      <dgm:prSet/>
      <dgm:spPr/>
      <dgm:t>
        <a:bodyPr/>
        <a:lstStyle/>
        <a:p>
          <a:endParaRPr lang="en-US"/>
        </a:p>
      </dgm:t>
    </dgm:pt>
    <dgm:pt modelId="{5942509F-70B7-4825-B550-AF5D96701A29}" type="sibTrans" cxnId="{1A9912D3-0C13-45F9-8A60-339627137126}">
      <dgm:prSet/>
      <dgm:spPr/>
      <dgm:t>
        <a:bodyPr/>
        <a:lstStyle/>
        <a:p>
          <a:endParaRPr lang="en-US"/>
        </a:p>
      </dgm:t>
    </dgm:pt>
    <dgm:pt modelId="{53E5AAB1-FEA2-498D-847B-7BFFA439F7E4}">
      <dgm:prSet/>
      <dgm:spPr/>
      <dgm:t>
        <a:bodyPr/>
        <a:lstStyle/>
        <a:p>
          <a:r>
            <a:rPr lang="en-US"/>
            <a:t>Environment of scripts</a:t>
          </a:r>
        </a:p>
      </dgm:t>
    </dgm:pt>
    <dgm:pt modelId="{259A157E-D07B-44C6-826D-1997C727CAB9}" type="parTrans" cxnId="{12BD974E-A06F-4EC5-83C2-5E7780CB856D}">
      <dgm:prSet/>
      <dgm:spPr/>
      <dgm:t>
        <a:bodyPr/>
        <a:lstStyle/>
        <a:p>
          <a:endParaRPr lang="en-US"/>
        </a:p>
      </dgm:t>
    </dgm:pt>
    <dgm:pt modelId="{69A24BCD-8443-4F77-9FE9-7F586A5B5122}" type="sibTrans" cxnId="{12BD974E-A06F-4EC5-83C2-5E7780CB856D}">
      <dgm:prSet/>
      <dgm:spPr/>
      <dgm:t>
        <a:bodyPr/>
        <a:lstStyle/>
        <a:p>
          <a:endParaRPr lang="en-US"/>
        </a:p>
      </dgm:t>
    </dgm:pt>
    <dgm:pt modelId="{D921372C-9E59-41F9-B938-E099CA19482A}">
      <dgm:prSet/>
      <dgm:spPr/>
      <dgm:t>
        <a:bodyPr/>
        <a:lstStyle/>
        <a:p>
          <a:r>
            <a:rPr lang="en-US"/>
            <a:t>Tracking intermediate files</a:t>
          </a:r>
        </a:p>
      </dgm:t>
    </dgm:pt>
    <dgm:pt modelId="{403B2E7D-FF95-48B4-B6B3-67125B632E2B}" type="parTrans" cxnId="{D6CA42A9-CF0E-423C-82EF-A998136FCFE1}">
      <dgm:prSet/>
      <dgm:spPr/>
      <dgm:t>
        <a:bodyPr/>
        <a:lstStyle/>
        <a:p>
          <a:endParaRPr lang="en-US"/>
        </a:p>
      </dgm:t>
    </dgm:pt>
    <dgm:pt modelId="{464392CD-98AF-4484-8523-E508915D3D26}" type="sibTrans" cxnId="{D6CA42A9-CF0E-423C-82EF-A998136FCFE1}">
      <dgm:prSet/>
      <dgm:spPr/>
      <dgm:t>
        <a:bodyPr/>
        <a:lstStyle/>
        <a:p>
          <a:endParaRPr lang="en-US"/>
        </a:p>
      </dgm:t>
    </dgm:pt>
    <dgm:pt modelId="{6642AE0B-0F66-466E-9CCC-4BA6689761D2}">
      <dgm:prSet/>
      <dgm:spPr/>
      <dgm:t>
        <a:bodyPr/>
        <a:lstStyle/>
        <a:p>
          <a:r>
            <a:rPr lang="en-US"/>
            <a:t>Documentation of code and data so that other people can use/run it</a:t>
          </a:r>
        </a:p>
      </dgm:t>
    </dgm:pt>
    <dgm:pt modelId="{8A22DE6C-19DE-4E42-81F3-A32BE59E758C}" type="parTrans" cxnId="{5ED846FA-2E68-4D3A-BD03-A7FA196AD157}">
      <dgm:prSet/>
      <dgm:spPr/>
      <dgm:t>
        <a:bodyPr/>
        <a:lstStyle/>
        <a:p>
          <a:endParaRPr lang="en-US"/>
        </a:p>
      </dgm:t>
    </dgm:pt>
    <dgm:pt modelId="{315967A6-5ED8-4E90-B149-FBF6C5B816E3}" type="sibTrans" cxnId="{5ED846FA-2E68-4D3A-BD03-A7FA196AD157}">
      <dgm:prSet/>
      <dgm:spPr/>
      <dgm:t>
        <a:bodyPr/>
        <a:lstStyle/>
        <a:p>
          <a:endParaRPr lang="en-US"/>
        </a:p>
      </dgm:t>
    </dgm:pt>
    <dgm:pt modelId="{76B1D99A-8D80-4612-B4DC-3198D6EC07F2}">
      <dgm:prSet/>
      <dgm:spPr/>
      <dgm:t>
        <a:bodyPr/>
        <a:lstStyle/>
        <a:p>
          <a:r>
            <a:rPr lang="en-US"/>
            <a:t>Making sure that both code and data are accessible</a:t>
          </a:r>
        </a:p>
      </dgm:t>
    </dgm:pt>
    <dgm:pt modelId="{40FCB1D1-8D42-4D10-B418-CA1E6D0D426D}" type="parTrans" cxnId="{C66FED7B-6D07-4635-952A-922895DD9625}">
      <dgm:prSet/>
      <dgm:spPr/>
      <dgm:t>
        <a:bodyPr/>
        <a:lstStyle/>
        <a:p>
          <a:endParaRPr lang="en-US"/>
        </a:p>
      </dgm:t>
    </dgm:pt>
    <dgm:pt modelId="{39B66E13-4735-43E3-B446-E1A4C519212F}" type="sibTrans" cxnId="{C66FED7B-6D07-4635-952A-922895DD9625}">
      <dgm:prSet/>
      <dgm:spPr/>
      <dgm:t>
        <a:bodyPr/>
        <a:lstStyle/>
        <a:p>
          <a:endParaRPr lang="en-US"/>
        </a:p>
      </dgm:t>
    </dgm:pt>
    <dgm:pt modelId="{788C47BD-C4AC-45EB-B0E2-6FDF8E599641}" type="pres">
      <dgm:prSet presAssocID="{041F72D7-C715-4A39-A4E3-B9AE6A13BD78}" presName="root" presStyleCnt="0">
        <dgm:presLayoutVars>
          <dgm:dir/>
          <dgm:resizeHandles val="exact"/>
        </dgm:presLayoutVars>
      </dgm:prSet>
      <dgm:spPr/>
    </dgm:pt>
    <dgm:pt modelId="{169224B6-7320-419D-8D55-B7831CC2B2AA}" type="pres">
      <dgm:prSet presAssocID="{6BAE8E15-4972-4542-B3EE-C5DAB498C6B9}" presName="compNode" presStyleCnt="0"/>
      <dgm:spPr/>
    </dgm:pt>
    <dgm:pt modelId="{2CA5730B-CF63-40C7-9137-CC47C56F8326}" type="pres">
      <dgm:prSet presAssocID="{6BAE8E15-4972-4542-B3EE-C5DAB498C6B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C5D7E15-2748-4DB8-A12C-231025A03893}" type="pres">
      <dgm:prSet presAssocID="{6BAE8E15-4972-4542-B3EE-C5DAB498C6B9}" presName="spaceRect" presStyleCnt="0"/>
      <dgm:spPr/>
    </dgm:pt>
    <dgm:pt modelId="{8563F29D-18A0-4A72-84AA-7881866EDE9E}" type="pres">
      <dgm:prSet presAssocID="{6BAE8E15-4972-4542-B3EE-C5DAB498C6B9}" presName="textRect" presStyleLbl="revTx" presStyleIdx="0" presStyleCnt="5">
        <dgm:presLayoutVars>
          <dgm:chMax val="1"/>
          <dgm:chPref val="1"/>
        </dgm:presLayoutVars>
      </dgm:prSet>
      <dgm:spPr/>
    </dgm:pt>
    <dgm:pt modelId="{8FBDD8B3-D1A0-4AA4-9882-627BFCE4DEF7}" type="pres">
      <dgm:prSet presAssocID="{5942509F-70B7-4825-B550-AF5D96701A29}" presName="sibTrans" presStyleCnt="0"/>
      <dgm:spPr/>
    </dgm:pt>
    <dgm:pt modelId="{D896237A-00C6-4BFE-A938-5ED7D514157B}" type="pres">
      <dgm:prSet presAssocID="{53E5AAB1-FEA2-498D-847B-7BFFA439F7E4}" presName="compNode" presStyleCnt="0"/>
      <dgm:spPr/>
    </dgm:pt>
    <dgm:pt modelId="{8AD70811-58FB-4ADC-86A0-271BA34D00E7}" type="pres">
      <dgm:prSet presAssocID="{53E5AAB1-FEA2-498D-847B-7BFFA439F7E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Hand with Plant"/>
        </a:ext>
      </dgm:extLst>
    </dgm:pt>
    <dgm:pt modelId="{E8C2DA08-75EE-4BA4-B99C-3B39E3DDBD07}" type="pres">
      <dgm:prSet presAssocID="{53E5AAB1-FEA2-498D-847B-7BFFA439F7E4}" presName="spaceRect" presStyleCnt="0"/>
      <dgm:spPr/>
    </dgm:pt>
    <dgm:pt modelId="{AA17077E-E9AA-445F-ACF9-5891100316EA}" type="pres">
      <dgm:prSet presAssocID="{53E5AAB1-FEA2-498D-847B-7BFFA439F7E4}" presName="textRect" presStyleLbl="revTx" presStyleIdx="1" presStyleCnt="5">
        <dgm:presLayoutVars>
          <dgm:chMax val="1"/>
          <dgm:chPref val="1"/>
        </dgm:presLayoutVars>
      </dgm:prSet>
      <dgm:spPr/>
    </dgm:pt>
    <dgm:pt modelId="{77EF3018-35FA-4CF5-8185-F88A58D09F05}" type="pres">
      <dgm:prSet presAssocID="{69A24BCD-8443-4F77-9FE9-7F586A5B5122}" presName="sibTrans" presStyleCnt="0"/>
      <dgm:spPr/>
    </dgm:pt>
    <dgm:pt modelId="{74B32737-5412-4400-8513-49CD2728263C}" type="pres">
      <dgm:prSet presAssocID="{D921372C-9E59-41F9-B938-E099CA19482A}" presName="compNode" presStyleCnt="0"/>
      <dgm:spPr/>
    </dgm:pt>
    <dgm:pt modelId="{2DC199BD-1674-47C2-931D-290CD5DF906F}" type="pres">
      <dgm:prSet presAssocID="{D921372C-9E59-41F9-B938-E099CA19482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F37EDD8-F3F6-4989-8A61-7EF7C35AA2BD}" type="pres">
      <dgm:prSet presAssocID="{D921372C-9E59-41F9-B938-E099CA19482A}" presName="spaceRect" presStyleCnt="0"/>
      <dgm:spPr/>
    </dgm:pt>
    <dgm:pt modelId="{222240B3-FC9F-4B04-98FD-FC21CF5AF608}" type="pres">
      <dgm:prSet presAssocID="{D921372C-9E59-41F9-B938-E099CA19482A}" presName="textRect" presStyleLbl="revTx" presStyleIdx="2" presStyleCnt="5">
        <dgm:presLayoutVars>
          <dgm:chMax val="1"/>
          <dgm:chPref val="1"/>
        </dgm:presLayoutVars>
      </dgm:prSet>
      <dgm:spPr/>
    </dgm:pt>
    <dgm:pt modelId="{36EEFD5A-2523-46AA-9D61-F00AB2CA85DD}" type="pres">
      <dgm:prSet presAssocID="{464392CD-98AF-4484-8523-E508915D3D26}" presName="sibTrans" presStyleCnt="0"/>
      <dgm:spPr/>
    </dgm:pt>
    <dgm:pt modelId="{CE523862-DC9F-44A0-B1CD-0064A9A69182}" type="pres">
      <dgm:prSet presAssocID="{6642AE0B-0F66-466E-9CCC-4BA6689761D2}" presName="compNode" presStyleCnt="0"/>
      <dgm:spPr/>
    </dgm:pt>
    <dgm:pt modelId="{64791EA6-12DA-41BB-B46B-DC61472A2479}" type="pres">
      <dgm:prSet presAssocID="{6642AE0B-0F66-466E-9CCC-4BA6689761D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75B3608-4766-4A7A-B105-3E5E46457F73}" type="pres">
      <dgm:prSet presAssocID="{6642AE0B-0F66-466E-9CCC-4BA6689761D2}" presName="spaceRect" presStyleCnt="0"/>
      <dgm:spPr/>
    </dgm:pt>
    <dgm:pt modelId="{08A47BC3-59C6-40BB-92BB-34ECA548ACB5}" type="pres">
      <dgm:prSet presAssocID="{6642AE0B-0F66-466E-9CCC-4BA6689761D2}" presName="textRect" presStyleLbl="revTx" presStyleIdx="3" presStyleCnt="5">
        <dgm:presLayoutVars>
          <dgm:chMax val="1"/>
          <dgm:chPref val="1"/>
        </dgm:presLayoutVars>
      </dgm:prSet>
      <dgm:spPr/>
    </dgm:pt>
    <dgm:pt modelId="{C2026367-8FF3-4F16-89A2-F51FAF6FCB19}" type="pres">
      <dgm:prSet presAssocID="{315967A6-5ED8-4E90-B149-FBF6C5B816E3}" presName="sibTrans" presStyleCnt="0"/>
      <dgm:spPr/>
    </dgm:pt>
    <dgm:pt modelId="{8A486C6F-4B58-4BC0-A2DB-25F0E21DD3C2}" type="pres">
      <dgm:prSet presAssocID="{76B1D99A-8D80-4612-B4DC-3198D6EC07F2}" presName="compNode" presStyleCnt="0"/>
      <dgm:spPr/>
    </dgm:pt>
    <dgm:pt modelId="{37D7C859-DBC9-4ADF-846E-3C63562D2EF6}" type="pres">
      <dgm:prSet presAssocID="{76B1D99A-8D80-4612-B4DC-3198D6EC07F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D56DFFC2-0824-4FDA-AC91-B08952280520}" type="pres">
      <dgm:prSet presAssocID="{76B1D99A-8D80-4612-B4DC-3198D6EC07F2}" presName="spaceRect" presStyleCnt="0"/>
      <dgm:spPr/>
    </dgm:pt>
    <dgm:pt modelId="{2514C53B-02B9-48F2-B6AB-7A131750A71D}" type="pres">
      <dgm:prSet presAssocID="{76B1D99A-8D80-4612-B4DC-3198D6EC07F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1411320-040B-44DA-9106-67F3706CE6BA}" type="presOf" srcId="{53E5AAB1-FEA2-498D-847B-7BFFA439F7E4}" destId="{AA17077E-E9AA-445F-ACF9-5891100316EA}" srcOrd="0" destOrd="0" presId="urn:microsoft.com/office/officeart/2018/2/layout/IconLabelList"/>
    <dgm:cxn modelId="{5E3A5924-63F1-4032-92A3-4C7DB300E9A7}" type="presOf" srcId="{6BAE8E15-4972-4542-B3EE-C5DAB498C6B9}" destId="{8563F29D-18A0-4A72-84AA-7881866EDE9E}" srcOrd="0" destOrd="0" presId="urn:microsoft.com/office/officeart/2018/2/layout/IconLabelList"/>
    <dgm:cxn modelId="{33286F24-B40A-4FBE-9E13-CDA1C4067888}" type="presOf" srcId="{D921372C-9E59-41F9-B938-E099CA19482A}" destId="{222240B3-FC9F-4B04-98FD-FC21CF5AF608}" srcOrd="0" destOrd="0" presId="urn:microsoft.com/office/officeart/2018/2/layout/IconLabelList"/>
    <dgm:cxn modelId="{12BD974E-A06F-4EC5-83C2-5E7780CB856D}" srcId="{041F72D7-C715-4A39-A4E3-B9AE6A13BD78}" destId="{53E5AAB1-FEA2-498D-847B-7BFFA439F7E4}" srcOrd="1" destOrd="0" parTransId="{259A157E-D07B-44C6-826D-1997C727CAB9}" sibTransId="{69A24BCD-8443-4F77-9FE9-7F586A5B5122}"/>
    <dgm:cxn modelId="{88962E5C-E993-4F5B-B3FA-1625AA60C335}" type="presOf" srcId="{76B1D99A-8D80-4612-B4DC-3198D6EC07F2}" destId="{2514C53B-02B9-48F2-B6AB-7A131750A71D}" srcOrd="0" destOrd="0" presId="urn:microsoft.com/office/officeart/2018/2/layout/IconLabelList"/>
    <dgm:cxn modelId="{C66FED7B-6D07-4635-952A-922895DD9625}" srcId="{041F72D7-C715-4A39-A4E3-B9AE6A13BD78}" destId="{76B1D99A-8D80-4612-B4DC-3198D6EC07F2}" srcOrd="4" destOrd="0" parTransId="{40FCB1D1-8D42-4D10-B418-CA1E6D0D426D}" sibTransId="{39B66E13-4735-43E3-B446-E1A4C519212F}"/>
    <dgm:cxn modelId="{D6CA42A9-CF0E-423C-82EF-A998136FCFE1}" srcId="{041F72D7-C715-4A39-A4E3-B9AE6A13BD78}" destId="{D921372C-9E59-41F9-B938-E099CA19482A}" srcOrd="2" destOrd="0" parTransId="{403B2E7D-FF95-48B4-B6B3-67125B632E2B}" sibTransId="{464392CD-98AF-4484-8523-E508915D3D26}"/>
    <dgm:cxn modelId="{50A052AA-243A-4D84-AEAB-DB1D65DCA1B3}" type="presOf" srcId="{6642AE0B-0F66-466E-9CCC-4BA6689761D2}" destId="{08A47BC3-59C6-40BB-92BB-34ECA548ACB5}" srcOrd="0" destOrd="0" presId="urn:microsoft.com/office/officeart/2018/2/layout/IconLabelList"/>
    <dgm:cxn modelId="{1A9912D3-0C13-45F9-8A60-339627137126}" srcId="{041F72D7-C715-4A39-A4E3-B9AE6A13BD78}" destId="{6BAE8E15-4972-4542-B3EE-C5DAB498C6B9}" srcOrd="0" destOrd="0" parTransId="{A005210A-F491-415F-829B-9E142304A6DE}" sibTransId="{5942509F-70B7-4825-B550-AF5D96701A29}"/>
    <dgm:cxn modelId="{9E4A54E8-215A-43B2-8CB5-E965097EDEE2}" type="presOf" srcId="{041F72D7-C715-4A39-A4E3-B9AE6A13BD78}" destId="{788C47BD-C4AC-45EB-B0E2-6FDF8E599641}" srcOrd="0" destOrd="0" presId="urn:microsoft.com/office/officeart/2018/2/layout/IconLabelList"/>
    <dgm:cxn modelId="{5ED846FA-2E68-4D3A-BD03-A7FA196AD157}" srcId="{041F72D7-C715-4A39-A4E3-B9AE6A13BD78}" destId="{6642AE0B-0F66-466E-9CCC-4BA6689761D2}" srcOrd="3" destOrd="0" parTransId="{8A22DE6C-19DE-4E42-81F3-A32BE59E758C}" sibTransId="{315967A6-5ED8-4E90-B149-FBF6C5B816E3}"/>
    <dgm:cxn modelId="{D61A2BD0-A70E-4FC1-A594-EC30C83A62D0}" type="presParOf" srcId="{788C47BD-C4AC-45EB-B0E2-6FDF8E599641}" destId="{169224B6-7320-419D-8D55-B7831CC2B2AA}" srcOrd="0" destOrd="0" presId="urn:microsoft.com/office/officeart/2018/2/layout/IconLabelList"/>
    <dgm:cxn modelId="{25BC11AA-84C8-4E22-B22E-F8CD494A7E16}" type="presParOf" srcId="{169224B6-7320-419D-8D55-B7831CC2B2AA}" destId="{2CA5730B-CF63-40C7-9137-CC47C56F8326}" srcOrd="0" destOrd="0" presId="urn:microsoft.com/office/officeart/2018/2/layout/IconLabelList"/>
    <dgm:cxn modelId="{8631CAA0-177F-42C2-895C-78F982E131B1}" type="presParOf" srcId="{169224B6-7320-419D-8D55-B7831CC2B2AA}" destId="{7C5D7E15-2748-4DB8-A12C-231025A03893}" srcOrd="1" destOrd="0" presId="urn:microsoft.com/office/officeart/2018/2/layout/IconLabelList"/>
    <dgm:cxn modelId="{D0A9F4F0-84C8-42C4-A676-7CAAD42FF05B}" type="presParOf" srcId="{169224B6-7320-419D-8D55-B7831CC2B2AA}" destId="{8563F29D-18A0-4A72-84AA-7881866EDE9E}" srcOrd="2" destOrd="0" presId="urn:microsoft.com/office/officeart/2018/2/layout/IconLabelList"/>
    <dgm:cxn modelId="{37420A97-5F05-4CDA-9486-BC88C6080E01}" type="presParOf" srcId="{788C47BD-C4AC-45EB-B0E2-6FDF8E599641}" destId="{8FBDD8B3-D1A0-4AA4-9882-627BFCE4DEF7}" srcOrd="1" destOrd="0" presId="urn:microsoft.com/office/officeart/2018/2/layout/IconLabelList"/>
    <dgm:cxn modelId="{CA4E9DAB-8198-42F2-9FAA-80BCC8457352}" type="presParOf" srcId="{788C47BD-C4AC-45EB-B0E2-6FDF8E599641}" destId="{D896237A-00C6-4BFE-A938-5ED7D514157B}" srcOrd="2" destOrd="0" presId="urn:microsoft.com/office/officeart/2018/2/layout/IconLabelList"/>
    <dgm:cxn modelId="{68DDB440-705B-4C8F-B8C5-2A010E7E4E1B}" type="presParOf" srcId="{D896237A-00C6-4BFE-A938-5ED7D514157B}" destId="{8AD70811-58FB-4ADC-86A0-271BA34D00E7}" srcOrd="0" destOrd="0" presId="urn:microsoft.com/office/officeart/2018/2/layout/IconLabelList"/>
    <dgm:cxn modelId="{CECA2E3B-DA10-4328-A211-1E0022C53C56}" type="presParOf" srcId="{D896237A-00C6-4BFE-A938-5ED7D514157B}" destId="{E8C2DA08-75EE-4BA4-B99C-3B39E3DDBD07}" srcOrd="1" destOrd="0" presId="urn:microsoft.com/office/officeart/2018/2/layout/IconLabelList"/>
    <dgm:cxn modelId="{E096F628-C19C-4206-A021-93C6EC2CE340}" type="presParOf" srcId="{D896237A-00C6-4BFE-A938-5ED7D514157B}" destId="{AA17077E-E9AA-445F-ACF9-5891100316EA}" srcOrd="2" destOrd="0" presId="urn:microsoft.com/office/officeart/2018/2/layout/IconLabelList"/>
    <dgm:cxn modelId="{F2AABFE6-58F8-40B4-A5B1-05419461C972}" type="presParOf" srcId="{788C47BD-C4AC-45EB-B0E2-6FDF8E599641}" destId="{77EF3018-35FA-4CF5-8185-F88A58D09F05}" srcOrd="3" destOrd="0" presId="urn:microsoft.com/office/officeart/2018/2/layout/IconLabelList"/>
    <dgm:cxn modelId="{7B8F61EE-C1F4-4DB5-BA3F-60D0820F5AB5}" type="presParOf" srcId="{788C47BD-C4AC-45EB-B0E2-6FDF8E599641}" destId="{74B32737-5412-4400-8513-49CD2728263C}" srcOrd="4" destOrd="0" presId="urn:microsoft.com/office/officeart/2018/2/layout/IconLabelList"/>
    <dgm:cxn modelId="{2643C80E-7431-4ABF-888A-2B6387CCCE18}" type="presParOf" srcId="{74B32737-5412-4400-8513-49CD2728263C}" destId="{2DC199BD-1674-47C2-931D-290CD5DF906F}" srcOrd="0" destOrd="0" presId="urn:microsoft.com/office/officeart/2018/2/layout/IconLabelList"/>
    <dgm:cxn modelId="{0A873335-2EC1-4122-AB50-B908B4515A83}" type="presParOf" srcId="{74B32737-5412-4400-8513-49CD2728263C}" destId="{8F37EDD8-F3F6-4989-8A61-7EF7C35AA2BD}" srcOrd="1" destOrd="0" presId="urn:microsoft.com/office/officeart/2018/2/layout/IconLabelList"/>
    <dgm:cxn modelId="{7AC355E3-6491-42B5-AAE5-ED1D4BD42897}" type="presParOf" srcId="{74B32737-5412-4400-8513-49CD2728263C}" destId="{222240B3-FC9F-4B04-98FD-FC21CF5AF608}" srcOrd="2" destOrd="0" presId="urn:microsoft.com/office/officeart/2018/2/layout/IconLabelList"/>
    <dgm:cxn modelId="{D8092C30-3FD0-4C24-A022-B2143FB0580C}" type="presParOf" srcId="{788C47BD-C4AC-45EB-B0E2-6FDF8E599641}" destId="{36EEFD5A-2523-46AA-9D61-F00AB2CA85DD}" srcOrd="5" destOrd="0" presId="urn:microsoft.com/office/officeart/2018/2/layout/IconLabelList"/>
    <dgm:cxn modelId="{DDBEAC8D-5CBF-4BF8-8D33-96B2C1CD3B66}" type="presParOf" srcId="{788C47BD-C4AC-45EB-B0E2-6FDF8E599641}" destId="{CE523862-DC9F-44A0-B1CD-0064A9A69182}" srcOrd="6" destOrd="0" presId="urn:microsoft.com/office/officeart/2018/2/layout/IconLabelList"/>
    <dgm:cxn modelId="{1E1E8ACF-5B80-48A6-AA15-BEDACB209F27}" type="presParOf" srcId="{CE523862-DC9F-44A0-B1CD-0064A9A69182}" destId="{64791EA6-12DA-41BB-B46B-DC61472A2479}" srcOrd="0" destOrd="0" presId="urn:microsoft.com/office/officeart/2018/2/layout/IconLabelList"/>
    <dgm:cxn modelId="{6720288F-ECE1-4DF4-8D4A-0AB4A83B7D4D}" type="presParOf" srcId="{CE523862-DC9F-44A0-B1CD-0064A9A69182}" destId="{E75B3608-4766-4A7A-B105-3E5E46457F73}" srcOrd="1" destOrd="0" presId="urn:microsoft.com/office/officeart/2018/2/layout/IconLabelList"/>
    <dgm:cxn modelId="{36984CCB-A852-4AA9-B5B8-D0C1E09F6569}" type="presParOf" srcId="{CE523862-DC9F-44A0-B1CD-0064A9A69182}" destId="{08A47BC3-59C6-40BB-92BB-34ECA548ACB5}" srcOrd="2" destOrd="0" presId="urn:microsoft.com/office/officeart/2018/2/layout/IconLabelList"/>
    <dgm:cxn modelId="{E5F8EA8B-F38D-4EB6-957C-2B68235D82DC}" type="presParOf" srcId="{788C47BD-C4AC-45EB-B0E2-6FDF8E599641}" destId="{C2026367-8FF3-4F16-89A2-F51FAF6FCB19}" srcOrd="7" destOrd="0" presId="urn:microsoft.com/office/officeart/2018/2/layout/IconLabelList"/>
    <dgm:cxn modelId="{48A3628C-39A4-4268-BA43-23ACD391EB85}" type="presParOf" srcId="{788C47BD-C4AC-45EB-B0E2-6FDF8E599641}" destId="{8A486C6F-4B58-4BC0-A2DB-25F0E21DD3C2}" srcOrd="8" destOrd="0" presId="urn:microsoft.com/office/officeart/2018/2/layout/IconLabelList"/>
    <dgm:cxn modelId="{BC28E324-5887-4C44-A82B-3B5E53C6FED3}" type="presParOf" srcId="{8A486C6F-4B58-4BC0-A2DB-25F0E21DD3C2}" destId="{37D7C859-DBC9-4ADF-846E-3C63562D2EF6}" srcOrd="0" destOrd="0" presId="urn:microsoft.com/office/officeart/2018/2/layout/IconLabelList"/>
    <dgm:cxn modelId="{B5BE0B9C-5E06-4B42-B2FE-268C96F225B8}" type="presParOf" srcId="{8A486C6F-4B58-4BC0-A2DB-25F0E21DD3C2}" destId="{D56DFFC2-0824-4FDA-AC91-B08952280520}" srcOrd="1" destOrd="0" presId="urn:microsoft.com/office/officeart/2018/2/layout/IconLabelList"/>
    <dgm:cxn modelId="{29FB4336-FA2C-4ADF-890A-7B509960C9B2}" type="presParOf" srcId="{8A486C6F-4B58-4BC0-A2DB-25F0E21DD3C2}" destId="{2514C53B-02B9-48F2-B6AB-7A131750A71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69B88-F724-4E95-82E6-36B0EE3CCF19}">
      <dsp:nvSpPr>
        <dsp:cNvPr id="0" name=""/>
        <dsp:cNvSpPr/>
      </dsp:nvSpPr>
      <dsp:spPr>
        <a:xfrm>
          <a:off x="1840406" y="15855"/>
          <a:ext cx="2127375" cy="2127375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D9D71B-825F-451A-912A-75EAC7E451DE}">
      <dsp:nvSpPr>
        <dsp:cNvPr id="0" name=""/>
        <dsp:cNvSpPr/>
      </dsp:nvSpPr>
      <dsp:spPr>
        <a:xfrm>
          <a:off x="2293781" y="469230"/>
          <a:ext cx="1220625" cy="1220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80A42-F21D-46DF-9C14-13BA8DC5CB42}">
      <dsp:nvSpPr>
        <dsp:cNvPr id="0" name=""/>
        <dsp:cNvSpPr/>
      </dsp:nvSpPr>
      <dsp:spPr>
        <a:xfrm>
          <a:off x="1160343" y="2805856"/>
          <a:ext cx="34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Reproducible code is important</a:t>
          </a:r>
        </a:p>
      </dsp:txBody>
      <dsp:txXfrm>
        <a:off x="1160343" y="2805856"/>
        <a:ext cx="3487500" cy="720000"/>
      </dsp:txXfrm>
    </dsp:sp>
    <dsp:sp modelId="{784F1117-6FF3-4834-A857-6A23BE094074}">
      <dsp:nvSpPr>
        <dsp:cNvPr id="0" name=""/>
        <dsp:cNvSpPr/>
      </dsp:nvSpPr>
      <dsp:spPr>
        <a:xfrm>
          <a:off x="5938218" y="15855"/>
          <a:ext cx="2127375" cy="2127375"/>
        </a:xfrm>
        <a:prstGeom prst="ellipse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EE08B-3FAE-40A8-8CBA-D1FB86E4699E}">
      <dsp:nvSpPr>
        <dsp:cNvPr id="0" name=""/>
        <dsp:cNvSpPr/>
      </dsp:nvSpPr>
      <dsp:spPr>
        <a:xfrm>
          <a:off x="6391593" y="469230"/>
          <a:ext cx="1220625" cy="1220625"/>
        </a:xfrm>
        <a:prstGeom prst="smileyFac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B06512-AFC4-4043-ABC4-59F103B9E7E7}">
      <dsp:nvSpPr>
        <dsp:cNvPr id="0" name=""/>
        <dsp:cNvSpPr/>
      </dsp:nvSpPr>
      <dsp:spPr>
        <a:xfrm>
          <a:off x="5258156" y="2805856"/>
          <a:ext cx="34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Using the shell can make this easier to achieve</a:t>
          </a:r>
        </a:p>
      </dsp:txBody>
      <dsp:txXfrm>
        <a:off x="5258156" y="2805856"/>
        <a:ext cx="3487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52E31-1AC5-4B42-A5E8-A8BAE933EA56}">
      <dsp:nvSpPr>
        <dsp:cNvPr id="0" name=""/>
        <dsp:cNvSpPr/>
      </dsp:nvSpPr>
      <dsp:spPr>
        <a:xfrm>
          <a:off x="1014450" y="602622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FE200-1289-4618-A523-44ECDA6A3417}">
      <dsp:nvSpPr>
        <dsp:cNvPr id="0" name=""/>
        <dsp:cNvSpPr/>
      </dsp:nvSpPr>
      <dsp:spPr>
        <a:xfrm>
          <a:off x="240806" y="2219089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Dataset Size</a:t>
          </a:r>
        </a:p>
      </dsp:txBody>
      <dsp:txXfrm>
        <a:off x="240806" y="2219089"/>
        <a:ext cx="2813250" cy="720000"/>
      </dsp:txXfrm>
    </dsp:sp>
    <dsp:sp modelId="{D2CBAA9B-9AC6-4D88-B603-BC80850CFB1A}">
      <dsp:nvSpPr>
        <dsp:cNvPr id="0" name=""/>
        <dsp:cNvSpPr/>
      </dsp:nvSpPr>
      <dsp:spPr>
        <a:xfrm>
          <a:off x="4320018" y="602622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C207E-E2D4-47A5-BA0D-6AD1DF17F028}">
      <dsp:nvSpPr>
        <dsp:cNvPr id="0" name=""/>
        <dsp:cNvSpPr/>
      </dsp:nvSpPr>
      <dsp:spPr>
        <a:xfrm>
          <a:off x="3546375" y="2219089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Speed</a:t>
          </a:r>
        </a:p>
      </dsp:txBody>
      <dsp:txXfrm>
        <a:off x="3546375" y="2219089"/>
        <a:ext cx="2813250" cy="720000"/>
      </dsp:txXfrm>
    </dsp:sp>
    <dsp:sp modelId="{7A54E1CB-FC96-4DEB-A5B9-D973497DF87E}">
      <dsp:nvSpPr>
        <dsp:cNvPr id="0" name=""/>
        <dsp:cNvSpPr/>
      </dsp:nvSpPr>
      <dsp:spPr>
        <a:xfrm>
          <a:off x="7625587" y="602622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75F7D6-C75E-4930-BBBE-A4899C69ED45}">
      <dsp:nvSpPr>
        <dsp:cNvPr id="0" name=""/>
        <dsp:cNvSpPr/>
      </dsp:nvSpPr>
      <dsp:spPr>
        <a:xfrm>
          <a:off x="6851943" y="2219089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Reproducibility</a:t>
          </a:r>
        </a:p>
      </dsp:txBody>
      <dsp:txXfrm>
        <a:off x="6851943" y="2219089"/>
        <a:ext cx="2813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CC5220-ECC9-4358-A163-4588D661951B}">
      <dsp:nvSpPr>
        <dsp:cNvPr id="0" name=""/>
        <dsp:cNvSpPr/>
      </dsp:nvSpPr>
      <dsp:spPr>
        <a:xfrm>
          <a:off x="624000" y="41360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276B9-E902-41F4-9FC3-744590B18D6D}">
      <dsp:nvSpPr>
        <dsp:cNvPr id="0" name=""/>
        <dsp:cNvSpPr/>
      </dsp:nvSpPr>
      <dsp:spPr>
        <a:xfrm>
          <a:off x="1004250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D29CC2-DC72-4754-8884-7803137E3C7C}">
      <dsp:nvSpPr>
        <dsp:cNvPr id="0" name=""/>
        <dsp:cNvSpPr/>
      </dsp:nvSpPr>
      <dsp:spPr>
        <a:xfrm>
          <a:off x="53625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Reproduce and reuse code across operating systems</a:t>
          </a:r>
        </a:p>
      </dsp:txBody>
      <dsp:txXfrm>
        <a:off x="53625" y="2381360"/>
        <a:ext cx="2925000" cy="720000"/>
      </dsp:txXfrm>
    </dsp:sp>
    <dsp:sp modelId="{3FD625C0-BC25-4419-B90C-565A586AEA88}">
      <dsp:nvSpPr>
        <dsp:cNvPr id="0" name=""/>
        <dsp:cNvSpPr/>
      </dsp:nvSpPr>
      <dsp:spPr>
        <a:xfrm>
          <a:off x="4060875" y="41360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DD9264-A206-4D5F-B906-9095E6CD23C8}">
      <dsp:nvSpPr>
        <dsp:cNvPr id="0" name=""/>
        <dsp:cNvSpPr/>
      </dsp:nvSpPr>
      <dsp:spPr>
        <a:xfrm>
          <a:off x="4441125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A9FB7-35FB-4501-8F33-BC6276FF4C93}">
      <dsp:nvSpPr>
        <dsp:cNvPr id="0" name=""/>
        <dsp:cNvSpPr/>
      </dsp:nvSpPr>
      <dsp:spPr>
        <a:xfrm>
          <a:off x="3490500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Efficiently reproducing longer workflows/pipelines</a:t>
          </a:r>
        </a:p>
      </dsp:txBody>
      <dsp:txXfrm>
        <a:off x="3490500" y="2381360"/>
        <a:ext cx="2925000" cy="720000"/>
      </dsp:txXfrm>
    </dsp:sp>
    <dsp:sp modelId="{471BED4C-4F14-4101-B301-00023C6B8B03}">
      <dsp:nvSpPr>
        <dsp:cNvPr id="0" name=""/>
        <dsp:cNvSpPr/>
      </dsp:nvSpPr>
      <dsp:spPr>
        <a:xfrm>
          <a:off x="7497750" y="41360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82823-6BD3-4D6F-896A-70EE350BB5C5}">
      <dsp:nvSpPr>
        <dsp:cNvPr id="0" name=""/>
        <dsp:cNvSpPr/>
      </dsp:nvSpPr>
      <dsp:spPr>
        <a:xfrm>
          <a:off x="7878000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4BCB8-600C-47C5-BABA-D2A2A7661DA4}">
      <dsp:nvSpPr>
        <dsp:cNvPr id="0" name=""/>
        <dsp:cNvSpPr/>
      </dsp:nvSpPr>
      <dsp:spPr>
        <a:xfrm>
          <a:off x="6927375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Connect code output from different languages</a:t>
          </a:r>
        </a:p>
      </dsp:txBody>
      <dsp:txXfrm>
        <a:off x="6927375" y="2381360"/>
        <a:ext cx="2925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A5730B-CF63-40C7-9137-CC47C56F8326}">
      <dsp:nvSpPr>
        <dsp:cNvPr id="0" name=""/>
        <dsp:cNvSpPr/>
      </dsp:nvSpPr>
      <dsp:spPr>
        <a:xfrm>
          <a:off x="480949" y="902426"/>
          <a:ext cx="781523" cy="781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3F29D-18A0-4A72-84AA-7881866EDE9E}">
      <dsp:nvSpPr>
        <dsp:cNvPr id="0" name=""/>
        <dsp:cNvSpPr/>
      </dsp:nvSpPr>
      <dsp:spPr>
        <a:xfrm>
          <a:off x="3351" y="1944597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Versioning of scripts</a:t>
          </a:r>
        </a:p>
      </dsp:txBody>
      <dsp:txXfrm>
        <a:off x="3351" y="1944597"/>
        <a:ext cx="1736718" cy="694687"/>
      </dsp:txXfrm>
    </dsp:sp>
    <dsp:sp modelId="{8AD70811-58FB-4ADC-86A0-271BA34D00E7}">
      <dsp:nvSpPr>
        <dsp:cNvPr id="0" name=""/>
        <dsp:cNvSpPr/>
      </dsp:nvSpPr>
      <dsp:spPr>
        <a:xfrm>
          <a:off x="2521593" y="902426"/>
          <a:ext cx="781523" cy="781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17077E-E9AA-445F-ACF9-5891100316EA}">
      <dsp:nvSpPr>
        <dsp:cNvPr id="0" name=""/>
        <dsp:cNvSpPr/>
      </dsp:nvSpPr>
      <dsp:spPr>
        <a:xfrm>
          <a:off x="2043996" y="1944597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Environment of scripts</a:t>
          </a:r>
        </a:p>
      </dsp:txBody>
      <dsp:txXfrm>
        <a:off x="2043996" y="1944597"/>
        <a:ext cx="1736718" cy="694687"/>
      </dsp:txXfrm>
    </dsp:sp>
    <dsp:sp modelId="{2DC199BD-1674-47C2-931D-290CD5DF906F}">
      <dsp:nvSpPr>
        <dsp:cNvPr id="0" name=""/>
        <dsp:cNvSpPr/>
      </dsp:nvSpPr>
      <dsp:spPr>
        <a:xfrm>
          <a:off x="4562238" y="902426"/>
          <a:ext cx="781523" cy="7815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240B3-FC9F-4B04-98FD-FC21CF5AF608}">
      <dsp:nvSpPr>
        <dsp:cNvPr id="0" name=""/>
        <dsp:cNvSpPr/>
      </dsp:nvSpPr>
      <dsp:spPr>
        <a:xfrm>
          <a:off x="4084640" y="1944597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Tracking intermediate files</a:t>
          </a:r>
        </a:p>
      </dsp:txBody>
      <dsp:txXfrm>
        <a:off x="4084640" y="1944597"/>
        <a:ext cx="1736718" cy="694687"/>
      </dsp:txXfrm>
    </dsp:sp>
    <dsp:sp modelId="{64791EA6-12DA-41BB-B46B-DC61472A2479}">
      <dsp:nvSpPr>
        <dsp:cNvPr id="0" name=""/>
        <dsp:cNvSpPr/>
      </dsp:nvSpPr>
      <dsp:spPr>
        <a:xfrm>
          <a:off x="6602882" y="902426"/>
          <a:ext cx="781523" cy="7815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47BC3-59C6-40BB-92BB-34ECA548ACB5}">
      <dsp:nvSpPr>
        <dsp:cNvPr id="0" name=""/>
        <dsp:cNvSpPr/>
      </dsp:nvSpPr>
      <dsp:spPr>
        <a:xfrm>
          <a:off x="6125285" y="1944597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Documentation of code and data so that other people can use/run it</a:t>
          </a:r>
        </a:p>
      </dsp:txBody>
      <dsp:txXfrm>
        <a:off x="6125285" y="1944597"/>
        <a:ext cx="1736718" cy="694687"/>
      </dsp:txXfrm>
    </dsp:sp>
    <dsp:sp modelId="{37D7C859-DBC9-4ADF-846E-3C63562D2EF6}">
      <dsp:nvSpPr>
        <dsp:cNvPr id="0" name=""/>
        <dsp:cNvSpPr/>
      </dsp:nvSpPr>
      <dsp:spPr>
        <a:xfrm>
          <a:off x="8643527" y="902426"/>
          <a:ext cx="781523" cy="7815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4C53B-02B9-48F2-B6AB-7A131750A71D}">
      <dsp:nvSpPr>
        <dsp:cNvPr id="0" name=""/>
        <dsp:cNvSpPr/>
      </dsp:nvSpPr>
      <dsp:spPr>
        <a:xfrm>
          <a:off x="8165929" y="1944597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Making sure that both code and data are accessible</a:t>
          </a:r>
        </a:p>
      </dsp:txBody>
      <dsp:txXfrm>
        <a:off x="8165929" y="1944597"/>
        <a:ext cx="1736718" cy="694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BE7A2-471B-9D4A-A2E1-553A9241D5B8}" type="datetimeFigureOut">
              <a:rPr lang="sv-SE" smtClean="0"/>
              <a:t>2020-02-18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3D684-138E-B341-8476-5BFA7FC889D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313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3D684-138E-B341-8476-5BFA7FC889DF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49997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Pipelines can be manual or automatic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3D684-138E-B341-8476-5BFA7FC889DF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9356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3D684-138E-B341-8476-5BFA7FC889DF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3041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 access to pretty much everything on your computer. It allows you to even break it if you aren’t careful.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3D684-138E-B341-8476-5BFA7FC889DF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06601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3D684-138E-B341-8476-5BFA7FC889DF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78924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3D684-138E-B341-8476-5BFA7FC889DF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00223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3D684-138E-B341-8476-5BFA7FC889DF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4488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3D684-138E-B341-8476-5BFA7FC889DF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6664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5749C50-DF58-3E45-B31E-ED305A61828E}" type="datetimeFigureOut">
              <a:rPr lang="sv-SE" smtClean="0"/>
              <a:t>2020-02-18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F09542-E9FC-184F-92C5-05188C06F89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59791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9C50-DF58-3E45-B31E-ED305A61828E}" type="datetimeFigureOut">
              <a:rPr lang="sv-SE" smtClean="0"/>
              <a:t>2020-02-18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9542-E9FC-184F-92C5-05188C06F89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9349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9C50-DF58-3E45-B31E-ED305A61828E}" type="datetimeFigureOut">
              <a:rPr lang="sv-SE" smtClean="0"/>
              <a:t>2020-02-18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9542-E9FC-184F-92C5-05188C06F89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4432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9C50-DF58-3E45-B31E-ED305A61828E}" type="datetimeFigureOut">
              <a:rPr lang="sv-SE" smtClean="0"/>
              <a:t>2020-02-18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9542-E9FC-184F-92C5-05188C06F89D}" type="slidenum">
              <a:rPr lang="sv-SE" smtClean="0"/>
              <a:t>‹#›</a:t>
            </a:fld>
            <a:endParaRPr lang="sv-S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6477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9C50-DF58-3E45-B31E-ED305A61828E}" type="datetimeFigureOut">
              <a:rPr lang="sv-SE" smtClean="0"/>
              <a:t>2020-02-18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9542-E9FC-184F-92C5-05188C06F89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71135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9C50-DF58-3E45-B31E-ED305A61828E}" type="datetimeFigureOut">
              <a:rPr lang="sv-SE" smtClean="0"/>
              <a:t>2020-02-18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9542-E9FC-184F-92C5-05188C06F89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84399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9C50-DF58-3E45-B31E-ED305A61828E}" type="datetimeFigureOut">
              <a:rPr lang="sv-SE" smtClean="0"/>
              <a:t>2020-02-18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9542-E9FC-184F-92C5-05188C06F89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7206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9C50-DF58-3E45-B31E-ED305A61828E}" type="datetimeFigureOut">
              <a:rPr lang="sv-SE" smtClean="0"/>
              <a:t>2020-02-18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9542-E9FC-184F-92C5-05188C06F89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9754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9C50-DF58-3E45-B31E-ED305A61828E}" type="datetimeFigureOut">
              <a:rPr lang="sv-SE" smtClean="0"/>
              <a:t>2020-02-18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9542-E9FC-184F-92C5-05188C06F89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0809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9C50-DF58-3E45-B31E-ED305A61828E}" type="datetimeFigureOut">
              <a:rPr lang="sv-SE" smtClean="0"/>
              <a:t>2020-02-18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9542-E9FC-184F-92C5-05188C06F89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792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9C50-DF58-3E45-B31E-ED305A61828E}" type="datetimeFigureOut">
              <a:rPr lang="sv-SE" smtClean="0"/>
              <a:t>2020-02-18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9542-E9FC-184F-92C5-05188C06F89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96187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9C50-DF58-3E45-B31E-ED305A61828E}" type="datetimeFigureOut">
              <a:rPr lang="sv-SE" smtClean="0"/>
              <a:t>2020-02-18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9542-E9FC-184F-92C5-05188C06F89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2144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9C50-DF58-3E45-B31E-ED305A61828E}" type="datetimeFigureOut">
              <a:rPr lang="sv-SE" smtClean="0"/>
              <a:t>2020-02-18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9542-E9FC-184F-92C5-05188C06F89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4634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9C50-DF58-3E45-B31E-ED305A61828E}" type="datetimeFigureOut">
              <a:rPr lang="sv-SE" smtClean="0"/>
              <a:t>2020-02-18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9542-E9FC-184F-92C5-05188C06F89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83487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9C50-DF58-3E45-B31E-ED305A61828E}" type="datetimeFigureOut">
              <a:rPr lang="sv-SE" smtClean="0"/>
              <a:t>2020-02-18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9542-E9FC-184F-92C5-05188C06F89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776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9C50-DF58-3E45-B31E-ED305A61828E}" type="datetimeFigureOut">
              <a:rPr lang="sv-SE" smtClean="0"/>
              <a:t>2020-02-18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9542-E9FC-184F-92C5-05188C06F89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41695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9C50-DF58-3E45-B31E-ED305A61828E}" type="datetimeFigureOut">
              <a:rPr lang="sv-SE" smtClean="0"/>
              <a:t>2020-02-18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9542-E9FC-184F-92C5-05188C06F89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4382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49C50-DF58-3E45-B31E-ED305A61828E}" type="datetimeFigureOut">
              <a:rPr lang="sv-SE" smtClean="0"/>
              <a:t>2020-02-18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09542-E9FC-184F-92C5-05188C06F89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0541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  <p:sldLayoutId id="21474839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s://files.fosswire.com/2007/08/fwunixref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xplore.com/news/2019-10-team-glitch-affect-scientific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ritishecologicalsociety.org/wp-content/uploads/2017/12/guide-to-reproducible-code.pdf" TargetMode="External"/><Relationship Id="rId4" Type="http://schemas.openxmlformats.org/officeDocument/2006/relationships/hyperlink" Target="https://astrobiomike.github.io/unix/unix-intro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awaii.edu/its/ci/hpc-uh-it-services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xplore.com/news/2019-10-team-glitch-affect-scientific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2108-8DCE-164B-B460-7E057C3150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Reproducible computational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B242C-EE9B-A043-80D0-646B1BC83F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Oscar Ramfelt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oramfelt@Hawaii.edu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836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B0720-E03F-264F-91AF-CA76454D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what a Shell script can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C6C6-D041-9046-AE94-DEC3D2CF9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91364"/>
            <a:ext cx="9905999" cy="3541714"/>
          </a:xfrm>
        </p:spPr>
        <p:txBody>
          <a:bodyPr/>
          <a:lstStyle/>
          <a:p>
            <a:r>
              <a:rPr lang="en-US" dirty="0"/>
              <a:t>Start script:</a:t>
            </a:r>
          </a:p>
          <a:p>
            <a:pPr lvl="1"/>
            <a:r>
              <a:rPr lang="en-US" dirty="0"/>
              <a:t>Login to remote server</a:t>
            </a:r>
          </a:p>
          <a:p>
            <a:pPr lvl="1"/>
            <a:r>
              <a:rPr lang="en-US" dirty="0"/>
              <a:t>Copy dataset to server</a:t>
            </a:r>
          </a:p>
          <a:p>
            <a:pPr lvl="1"/>
            <a:r>
              <a:rPr lang="en-US" dirty="0"/>
              <a:t>Start processing pipeline on server</a:t>
            </a:r>
          </a:p>
          <a:p>
            <a:pPr lvl="1"/>
            <a:r>
              <a:rPr lang="en-US" dirty="0"/>
              <a:t>Logout from server leaving pipeline to run</a:t>
            </a:r>
          </a:p>
          <a:p>
            <a:r>
              <a:rPr lang="en-US" dirty="0"/>
              <a:t>Come back after weekend and it is finished!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98B01D51-C5CF-B842-AAF7-470511128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03" y="1605292"/>
            <a:ext cx="5032202" cy="500322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7746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E9EC1-B769-D94A-B426-8C529440E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99159"/>
            <a:ext cx="9905998" cy="1478570"/>
          </a:xfrm>
        </p:spPr>
        <p:txBody>
          <a:bodyPr/>
          <a:lstStyle/>
          <a:p>
            <a:r>
              <a:rPr lang="en-US" noProof="0" dirty="0"/>
              <a:t>But When I say shell, What do I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36C07-FF52-7945-A3D8-22F36B1A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US" noProof="0" dirty="0"/>
              <a:t>Command line, terminal, shell, etc. </a:t>
            </a:r>
          </a:p>
          <a:p>
            <a:r>
              <a:rPr lang="en-US" noProof="0" dirty="0"/>
              <a:t>What do they mean? </a:t>
            </a:r>
          </a:p>
          <a:p>
            <a:r>
              <a:rPr lang="en-US" noProof="0" dirty="0"/>
              <a:t>Different types of “shells”</a:t>
            </a:r>
          </a:p>
          <a:p>
            <a:pPr lvl="1"/>
            <a:r>
              <a:rPr lang="en-US" dirty="0"/>
              <a:t>Bash</a:t>
            </a:r>
          </a:p>
          <a:p>
            <a:pPr lvl="1"/>
            <a:r>
              <a:rPr lang="en-US" noProof="0" dirty="0" err="1"/>
              <a:t>Zsh</a:t>
            </a:r>
            <a:endParaRPr lang="en-US" noProof="0" dirty="0"/>
          </a:p>
          <a:p>
            <a:pPr lvl="1"/>
            <a:r>
              <a:rPr lang="en-US" dirty="0" err="1"/>
              <a:t>sh</a:t>
            </a:r>
            <a:endParaRPr lang="en-US" noProof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D39CB3-BBD1-CC4F-8EF5-B9024671118B}"/>
              </a:ext>
            </a:extLst>
          </p:cNvPr>
          <p:cNvSpPr txBox="1"/>
          <p:nvPr/>
        </p:nvSpPr>
        <p:spPr>
          <a:xfrm>
            <a:off x="9784237" y="609362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Command</a:t>
            </a:r>
            <a:r>
              <a:rPr lang="sv-SE" dirty="0"/>
              <a:t> Line(s)</a:t>
            </a:r>
          </a:p>
        </p:txBody>
      </p:sp>
      <p:pic>
        <p:nvPicPr>
          <p:cNvPr id="12" name="Picture 11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77326218-67F2-8440-8569-10F81ED6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424" y="2395189"/>
            <a:ext cx="6074304" cy="280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F8E11D-AA9E-2C44-AEDD-8F800F73B3E5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7004649" y="3877033"/>
            <a:ext cx="3641363" cy="2216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A07E9C-79BD-0545-ADDD-AE5DC8EC2C45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8350370" y="2807357"/>
            <a:ext cx="2295642" cy="32862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47EC02-EB35-AD44-AB81-362E89615D9F}"/>
              </a:ext>
            </a:extLst>
          </p:cNvPr>
          <p:cNvSpPr txBox="1"/>
          <p:nvPr/>
        </p:nvSpPr>
        <p:spPr>
          <a:xfrm>
            <a:off x="10165977" y="161712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F46DF2-EAE2-334D-A544-385366174B60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 flipH="1">
            <a:off x="8728576" y="1986459"/>
            <a:ext cx="1746941" cy="408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945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697831-5D04-C048-BB6B-1A19B7468DDC}"/>
              </a:ext>
            </a:extLst>
          </p:cNvPr>
          <p:cNvSpPr/>
          <p:nvPr/>
        </p:nvSpPr>
        <p:spPr>
          <a:xfrm>
            <a:off x="1143000" y="1938918"/>
            <a:ext cx="9905999" cy="395505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D2B968-CFA0-6D40-9650-6FD607CF63FB}"/>
              </a:ext>
            </a:extLst>
          </p:cNvPr>
          <p:cNvSpPr txBox="1"/>
          <p:nvPr/>
        </p:nvSpPr>
        <p:spPr>
          <a:xfrm>
            <a:off x="1142999" y="1992110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Shell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5D42135-4E62-D545-93E6-7CBF28CBD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1916" y="4462472"/>
            <a:ext cx="1316233" cy="1018081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FA04708E-8DE7-734B-AD2F-08EF5A058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888" y="2296320"/>
            <a:ext cx="1612441" cy="161244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2862737-1141-9341-8C05-B2B20FC6582C}"/>
              </a:ext>
            </a:extLst>
          </p:cNvPr>
          <p:cNvSpPr/>
          <p:nvPr/>
        </p:nvSpPr>
        <p:spPr>
          <a:xfrm>
            <a:off x="4685840" y="2222942"/>
            <a:ext cx="1564395" cy="12742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C226C2-47B0-C54B-987C-C645AD73BC8E}"/>
              </a:ext>
            </a:extLst>
          </p:cNvPr>
          <p:cNvSpPr/>
          <p:nvPr/>
        </p:nvSpPr>
        <p:spPr>
          <a:xfrm>
            <a:off x="2322723" y="3964243"/>
            <a:ext cx="1817783" cy="1192087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Programs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268CA6E-4CBA-E542-A413-00EB610B4278}"/>
              </a:ext>
            </a:extLst>
          </p:cNvPr>
          <p:cNvSpPr/>
          <p:nvPr/>
        </p:nvSpPr>
        <p:spPr>
          <a:xfrm>
            <a:off x="8955794" y="4113431"/>
            <a:ext cx="1729649" cy="1192087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5710B8-D1E6-F340-ADD8-8872060A1608}"/>
              </a:ext>
            </a:extLst>
          </p:cNvPr>
          <p:cNvSpPr txBox="1"/>
          <p:nvPr/>
        </p:nvSpPr>
        <p:spPr>
          <a:xfrm>
            <a:off x="1142998" y="650478"/>
            <a:ext cx="990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does the shell have access to?</a:t>
            </a:r>
          </a:p>
        </p:txBody>
      </p:sp>
    </p:spTree>
    <p:extLst>
      <p:ext uri="{BB962C8B-B14F-4D97-AF65-F5344CB8AC3E}">
        <p14:creationId xmlns:p14="http://schemas.microsoft.com/office/powerpoint/2010/main" val="240373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6A26-5B60-D247-ACDB-B2BF6F3EA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When you start a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3E1DE-AA41-2948-AF29-9EA37E5CC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930650" cy="3541714"/>
          </a:xfrm>
        </p:spPr>
        <p:txBody>
          <a:bodyPr/>
          <a:lstStyle/>
          <a:p>
            <a:r>
              <a:rPr lang="en-US" noProof="0" dirty="0"/>
              <a:t>You start at some location, usually a directory with the same name as you</a:t>
            </a:r>
          </a:p>
          <a:p>
            <a:r>
              <a:rPr lang="en-US" noProof="0" dirty="0"/>
              <a:t>Directories are just a different name for folders</a:t>
            </a:r>
          </a:p>
          <a:p>
            <a:r>
              <a:rPr lang="en-US" dirty="0"/>
              <a:t>Same files and folders that you are used to</a:t>
            </a: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67B5DA-6CE2-AE4B-BA7E-3D54AF67A45B}"/>
              </a:ext>
            </a:extLst>
          </p:cNvPr>
          <p:cNvSpPr/>
          <p:nvPr/>
        </p:nvSpPr>
        <p:spPr>
          <a:xfrm>
            <a:off x="7953555" y="1733909"/>
            <a:ext cx="1260000" cy="5155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Oscar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5E2821-8D78-5A4F-9645-195421689F5D}"/>
              </a:ext>
            </a:extLst>
          </p:cNvPr>
          <p:cNvSpPr/>
          <p:nvPr/>
        </p:nvSpPr>
        <p:spPr>
          <a:xfrm>
            <a:off x="7953555" y="2827442"/>
            <a:ext cx="1260000" cy="5155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308915-13B0-1A40-9CCC-6570C603D0F2}"/>
              </a:ext>
            </a:extLst>
          </p:cNvPr>
          <p:cNvSpPr/>
          <p:nvPr/>
        </p:nvSpPr>
        <p:spPr>
          <a:xfrm>
            <a:off x="8871237" y="4022690"/>
            <a:ext cx="1260000" cy="5155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7A6AB4-9CCE-0F4F-94FE-B120F54640B9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8583555" y="2249487"/>
            <a:ext cx="0" cy="5779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A2028D-9100-FA42-8E63-8BB5665A963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583555" y="3343020"/>
            <a:ext cx="917682" cy="6796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47F5A1F-EB39-7C48-9CF2-7DDA802FEC5D}"/>
              </a:ext>
            </a:extLst>
          </p:cNvPr>
          <p:cNvSpPr/>
          <p:nvPr/>
        </p:nvSpPr>
        <p:spPr>
          <a:xfrm>
            <a:off x="7119939" y="4027068"/>
            <a:ext cx="1260000" cy="511200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File1.txt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3A4494-7961-A141-BBFB-AF8252051395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 flipH="1">
            <a:off x="7749939" y="3343020"/>
            <a:ext cx="833616" cy="6840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1614483-737B-684F-844B-EFF0943CD688}"/>
              </a:ext>
            </a:extLst>
          </p:cNvPr>
          <p:cNvSpPr/>
          <p:nvPr/>
        </p:nvSpPr>
        <p:spPr>
          <a:xfrm>
            <a:off x="9675268" y="5053846"/>
            <a:ext cx="1260000" cy="511200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File3.txt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DB88BA1-4A74-8F49-AF9B-FFEC4D3B16DF}"/>
              </a:ext>
            </a:extLst>
          </p:cNvPr>
          <p:cNvSpPr/>
          <p:nvPr/>
        </p:nvSpPr>
        <p:spPr>
          <a:xfrm>
            <a:off x="8092120" y="5053846"/>
            <a:ext cx="1260000" cy="511200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File2.txt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12BD434-B599-9840-AF82-93201EC6994E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>
            <a:off x="9501237" y="4538268"/>
            <a:ext cx="804031" cy="515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10C714-CF98-CB4F-9713-8FBC88F85255}"/>
              </a:ext>
            </a:extLst>
          </p:cNvPr>
          <p:cNvCxnSpPr>
            <a:cxnSpLocks/>
            <a:stCxn id="10" idx="2"/>
            <a:endCxn id="24" idx="0"/>
          </p:cNvCxnSpPr>
          <p:nvPr/>
        </p:nvCxnSpPr>
        <p:spPr>
          <a:xfrm flipH="1">
            <a:off x="8722120" y="4538268"/>
            <a:ext cx="779117" cy="515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740FFE9-DBC8-304B-9914-A38E1B0A7F9C}"/>
              </a:ext>
            </a:extLst>
          </p:cNvPr>
          <p:cNvSpPr/>
          <p:nvPr/>
        </p:nvSpPr>
        <p:spPr>
          <a:xfrm>
            <a:off x="5812562" y="5645874"/>
            <a:ext cx="1260000" cy="511200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File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FE453B8-A7F7-A64D-8993-C10C1D8F6EAF}"/>
              </a:ext>
            </a:extLst>
          </p:cNvPr>
          <p:cNvSpPr/>
          <p:nvPr/>
        </p:nvSpPr>
        <p:spPr>
          <a:xfrm>
            <a:off x="5812562" y="5049468"/>
            <a:ext cx="1260000" cy="5155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Directory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EC6F9C-9874-9545-9FAA-DDBAAC172E37}"/>
              </a:ext>
            </a:extLst>
          </p:cNvPr>
          <p:cNvSpPr txBox="1"/>
          <p:nvPr/>
        </p:nvSpPr>
        <p:spPr>
          <a:xfrm>
            <a:off x="10131237" y="1798690"/>
            <a:ext cx="141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Starting Point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FD898D6-D01D-E64A-AE63-59B6439E22B3}"/>
              </a:ext>
            </a:extLst>
          </p:cNvPr>
          <p:cNvCxnSpPr>
            <a:stCxn id="41" idx="1"/>
            <a:endCxn id="4" idx="3"/>
          </p:cNvCxnSpPr>
          <p:nvPr/>
        </p:nvCxnSpPr>
        <p:spPr>
          <a:xfrm flipH="1">
            <a:off x="9213555" y="1983356"/>
            <a:ext cx="917682" cy="834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801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1562-24E7-EE47-993D-15A642AE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Three commands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45FC3-4B8F-3D46-B3F5-F041ED6525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3136676" cy="3541714"/>
          </a:xfrm>
        </p:spPr>
        <p:txBody>
          <a:bodyPr/>
          <a:lstStyle/>
          <a:p>
            <a:r>
              <a:rPr lang="en-US" noProof="0" dirty="0"/>
              <a:t>cd</a:t>
            </a:r>
          </a:p>
          <a:p>
            <a:r>
              <a:rPr lang="en-US" noProof="0" dirty="0"/>
              <a:t>Allows you to change directories (i.e. folder)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2DF8E8-96C0-C847-9B0D-A48FD3A94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2" y="2249486"/>
            <a:ext cx="2895600" cy="3541714"/>
          </a:xfrm>
        </p:spPr>
        <p:txBody>
          <a:bodyPr/>
          <a:lstStyle/>
          <a:p>
            <a:r>
              <a:rPr lang="en-US" noProof="0" dirty="0"/>
              <a:t>ls</a:t>
            </a:r>
          </a:p>
          <a:p>
            <a:r>
              <a:rPr lang="en-US" noProof="0" dirty="0"/>
              <a:t>Shows the current folders contents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4CAF8A3-7750-6046-82C6-61C96648317B}"/>
              </a:ext>
            </a:extLst>
          </p:cNvPr>
          <p:cNvSpPr txBox="1">
            <a:spLocks/>
          </p:cNvSpPr>
          <p:nvPr/>
        </p:nvSpPr>
        <p:spPr>
          <a:xfrm>
            <a:off x="7910737" y="2249486"/>
            <a:ext cx="2895600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/>
              <a:t>pwd</a:t>
            </a:r>
            <a:endParaRPr lang="sv-SE" dirty="0"/>
          </a:p>
          <a:p>
            <a:r>
              <a:rPr lang="sv-SE" dirty="0"/>
              <a:t>Tells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currently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on the computer</a:t>
            </a:r>
          </a:p>
        </p:txBody>
      </p:sp>
    </p:spTree>
    <p:extLst>
      <p:ext uri="{BB962C8B-B14F-4D97-AF65-F5344CB8AC3E}">
        <p14:creationId xmlns:p14="http://schemas.microsoft.com/office/powerpoint/2010/main" val="2203385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8271-1511-1B44-883A-3BACD183B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9813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How does this actually look?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9EC031-00D3-6A44-8C9E-7E135AE41C1B}"/>
              </a:ext>
            </a:extLst>
          </p:cNvPr>
          <p:cNvSpPr/>
          <p:nvPr/>
        </p:nvSpPr>
        <p:spPr>
          <a:xfrm>
            <a:off x="5466000" y="1718383"/>
            <a:ext cx="1260000" cy="5155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BBFF28-A974-374B-A42D-BA06FD346236}"/>
              </a:ext>
            </a:extLst>
          </p:cNvPr>
          <p:cNvSpPr/>
          <p:nvPr/>
        </p:nvSpPr>
        <p:spPr>
          <a:xfrm>
            <a:off x="5466000" y="2811916"/>
            <a:ext cx="1260000" cy="5155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D6938B-D947-884A-9550-13A88578B6ED}"/>
              </a:ext>
            </a:extLst>
          </p:cNvPr>
          <p:cNvSpPr/>
          <p:nvPr/>
        </p:nvSpPr>
        <p:spPr>
          <a:xfrm>
            <a:off x="6383682" y="4007164"/>
            <a:ext cx="1260000" cy="5155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7F528C-1CAB-DC4E-B0E8-C1F716EFE5CD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6096000" y="2233961"/>
            <a:ext cx="0" cy="5779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9F4AC7-8BD9-0C40-A78A-6F427606F39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096000" y="3327494"/>
            <a:ext cx="917682" cy="6796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B6F57C9-84CE-F24C-8A84-3F17CCDB3C64}"/>
              </a:ext>
            </a:extLst>
          </p:cNvPr>
          <p:cNvSpPr/>
          <p:nvPr/>
        </p:nvSpPr>
        <p:spPr>
          <a:xfrm>
            <a:off x="4632384" y="4011542"/>
            <a:ext cx="1260000" cy="511200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File1.txt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D57A21-5B93-8E45-BE62-71FEFD845F08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5262384" y="3327494"/>
            <a:ext cx="833616" cy="6840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69BD6F0-C4C7-2A45-B12E-5F01A7F5942D}"/>
              </a:ext>
            </a:extLst>
          </p:cNvPr>
          <p:cNvSpPr/>
          <p:nvPr/>
        </p:nvSpPr>
        <p:spPr>
          <a:xfrm>
            <a:off x="7187713" y="5038320"/>
            <a:ext cx="1260000" cy="511200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File3.txt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F3EE810-7657-1A4D-929C-38E2A527B8D3}"/>
              </a:ext>
            </a:extLst>
          </p:cNvPr>
          <p:cNvSpPr/>
          <p:nvPr/>
        </p:nvSpPr>
        <p:spPr>
          <a:xfrm>
            <a:off x="5604565" y="5038320"/>
            <a:ext cx="1260000" cy="511200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File2.txt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A6BDC7-62F3-DD4F-9D1C-97FEFDCAF07F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7013682" y="4522742"/>
            <a:ext cx="804031" cy="515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A1CF0B-0A8F-BE49-BECD-9AD20024382B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flipH="1">
            <a:off x="6234565" y="4522742"/>
            <a:ext cx="779117" cy="515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4403CA2-1A99-674E-8720-594BA58D6540}"/>
              </a:ext>
            </a:extLst>
          </p:cNvPr>
          <p:cNvSpPr/>
          <p:nvPr/>
        </p:nvSpPr>
        <p:spPr>
          <a:xfrm>
            <a:off x="3325007" y="5630348"/>
            <a:ext cx="1260000" cy="511200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File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67DAD6-009B-B445-BBD7-E6EA1884DC45}"/>
              </a:ext>
            </a:extLst>
          </p:cNvPr>
          <p:cNvSpPr/>
          <p:nvPr/>
        </p:nvSpPr>
        <p:spPr>
          <a:xfrm>
            <a:off x="3325007" y="5033942"/>
            <a:ext cx="1260000" cy="5155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Directory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4D70D4-2096-1B45-92E6-C54833D31234}"/>
              </a:ext>
            </a:extLst>
          </p:cNvPr>
          <p:cNvSpPr txBox="1"/>
          <p:nvPr/>
        </p:nvSpPr>
        <p:spPr>
          <a:xfrm>
            <a:off x="7643682" y="1783164"/>
            <a:ext cx="141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Starting Point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B883A0-26E5-4D4B-82A3-658870FEF13F}"/>
              </a:ext>
            </a:extLst>
          </p:cNvPr>
          <p:cNvCxnSpPr>
            <a:stCxn id="17" idx="1"/>
            <a:endCxn id="4" idx="3"/>
          </p:cNvCxnSpPr>
          <p:nvPr/>
        </p:nvCxnSpPr>
        <p:spPr>
          <a:xfrm flipH="1">
            <a:off x="6726000" y="1967830"/>
            <a:ext cx="917682" cy="834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844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3544-C6B2-3348-96C1-CA03F1CFC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545137" cy="1478570"/>
          </a:xfrm>
        </p:spPr>
        <p:txBody>
          <a:bodyPr/>
          <a:lstStyle/>
          <a:p>
            <a:r>
              <a:rPr lang="en-US" noProof="0" dirty="0"/>
              <a:t>Why stop with only three commands?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C9DE6-ADA6-9943-9BD0-4EEE7D506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183188" cy="3541714"/>
          </a:xfrm>
        </p:spPr>
        <p:txBody>
          <a:bodyPr>
            <a:normAutofit lnSpcReduction="10000"/>
          </a:bodyPr>
          <a:lstStyle/>
          <a:p>
            <a:r>
              <a:rPr lang="en-US" noProof="0" dirty="0"/>
              <a:t>There are many commands that do tons of different things</a:t>
            </a:r>
          </a:p>
          <a:p>
            <a:r>
              <a:rPr lang="en-US" noProof="0" dirty="0"/>
              <a:t>However, depending on what you do these commands will differ in importance</a:t>
            </a:r>
          </a:p>
          <a:p>
            <a:r>
              <a:rPr lang="en-US" noProof="0" dirty="0"/>
              <a:t>cd, ls, and </a:t>
            </a:r>
            <a:r>
              <a:rPr lang="en-US" noProof="0" dirty="0" err="1"/>
              <a:t>pwd</a:t>
            </a:r>
            <a:r>
              <a:rPr lang="en-US" noProof="0" dirty="0"/>
              <a:t> are three commands that are so central that you can’t really do much without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CB2E7-97D0-604B-B0EE-1A8BDEE51FE8}"/>
              </a:ext>
            </a:extLst>
          </p:cNvPr>
          <p:cNvSpPr txBox="1"/>
          <p:nvPr/>
        </p:nvSpPr>
        <p:spPr>
          <a:xfrm>
            <a:off x="7271657" y="6230564"/>
            <a:ext cx="3025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dirty="0">
                <a:hlinkClick r:id="rId2"/>
              </a:rPr>
              <a:t>https://files.fosswire.com/2007/08/fwunixref.pdf</a:t>
            </a:r>
            <a:endParaRPr lang="sv-SE" sz="1100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AACA56C5-A506-B342-A7D0-762ACD288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506" y="365826"/>
            <a:ext cx="4414308" cy="57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08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B9AC-CED3-524B-925B-4DEDFCE8D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remote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404CC-4020-5749-A559-FA362C3C6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749245" cy="3541714"/>
          </a:xfrm>
        </p:spPr>
        <p:txBody>
          <a:bodyPr/>
          <a:lstStyle/>
          <a:p>
            <a:r>
              <a:rPr lang="en-US" noProof="0" dirty="0"/>
              <a:t>Working with remote servers is one highlight of shell scripting using SSH/SCP</a:t>
            </a:r>
          </a:p>
          <a:p>
            <a:r>
              <a:rPr lang="en-US" noProof="0" dirty="0"/>
              <a:t>Write up workflow locally and then run it on a server</a:t>
            </a:r>
          </a:p>
          <a:p>
            <a:r>
              <a:rPr lang="en-US" noProof="0" dirty="0"/>
              <a:t>Disconnect from server and go about your 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8E6CAF-DB7F-0945-AA18-6084631642EE}"/>
              </a:ext>
            </a:extLst>
          </p:cNvPr>
          <p:cNvSpPr/>
          <p:nvPr/>
        </p:nvSpPr>
        <p:spPr>
          <a:xfrm>
            <a:off x="7217229" y="1665514"/>
            <a:ext cx="2198914" cy="157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495D7D-4B7B-DE4F-B18D-12091F3C348E}"/>
              </a:ext>
            </a:extLst>
          </p:cNvPr>
          <p:cNvSpPr/>
          <p:nvPr/>
        </p:nvSpPr>
        <p:spPr>
          <a:xfrm>
            <a:off x="7217229" y="4020344"/>
            <a:ext cx="2198914" cy="15784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9D5B2A-C608-4548-96B4-33984E346E3F}"/>
              </a:ext>
            </a:extLst>
          </p:cNvPr>
          <p:cNvSpPr txBox="1"/>
          <p:nvPr/>
        </p:nvSpPr>
        <p:spPr>
          <a:xfrm>
            <a:off x="7217229" y="5606535"/>
            <a:ext cx="790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83111-F228-DA4F-A925-295F2C3C9271}"/>
              </a:ext>
            </a:extLst>
          </p:cNvPr>
          <p:cNvSpPr txBox="1"/>
          <p:nvPr/>
        </p:nvSpPr>
        <p:spPr>
          <a:xfrm>
            <a:off x="7116759" y="1357803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97B104-B09F-724D-A886-55D5F770BD2B}"/>
              </a:ext>
            </a:extLst>
          </p:cNvPr>
          <p:cNvSpPr/>
          <p:nvPr/>
        </p:nvSpPr>
        <p:spPr>
          <a:xfrm>
            <a:off x="7298076" y="1765465"/>
            <a:ext cx="816429" cy="67877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script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343101-284E-4541-A08A-0E4742D2F82D}"/>
              </a:ext>
            </a:extLst>
          </p:cNvPr>
          <p:cNvSpPr/>
          <p:nvPr/>
        </p:nvSpPr>
        <p:spPr>
          <a:xfrm>
            <a:off x="7298076" y="4130788"/>
            <a:ext cx="816429" cy="67877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script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F8A102-AB07-2942-8407-AFA985687C2D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8316686" y="3243943"/>
            <a:ext cx="0" cy="77640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5281F5A-83D2-D64D-BC05-25EBAED275BB}"/>
              </a:ext>
            </a:extLst>
          </p:cNvPr>
          <p:cNvSpPr txBox="1"/>
          <p:nvPr/>
        </p:nvSpPr>
        <p:spPr>
          <a:xfrm>
            <a:off x="8469085" y="3447477"/>
            <a:ext cx="209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Copy script to 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74751-8769-C74A-8049-61FD7133371F}"/>
              </a:ext>
            </a:extLst>
          </p:cNvPr>
          <p:cNvSpPr txBox="1"/>
          <p:nvPr/>
        </p:nvSpPr>
        <p:spPr>
          <a:xfrm>
            <a:off x="9808029" y="4691743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Run</a:t>
            </a:r>
            <a:r>
              <a:rPr lang="sv-SE" dirty="0"/>
              <a:t> script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shell</a:t>
            </a:r>
            <a:endParaRPr lang="sv-S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8002AC-A6C2-D14D-A1C5-41E7B87EF708}"/>
              </a:ext>
            </a:extLst>
          </p:cNvPr>
          <p:cNvSpPr txBox="1"/>
          <p:nvPr/>
        </p:nvSpPr>
        <p:spPr>
          <a:xfrm>
            <a:off x="9678195" y="2090780"/>
            <a:ext cx="2344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Test Script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shell</a:t>
            </a:r>
            <a:r>
              <a:rPr lang="sv-SE" dirty="0"/>
              <a:t> or</a:t>
            </a:r>
          </a:p>
          <a:p>
            <a:r>
              <a:rPr lang="sv-SE" dirty="0"/>
              <a:t>a GUI</a:t>
            </a:r>
          </a:p>
        </p:txBody>
      </p:sp>
    </p:spTree>
    <p:extLst>
      <p:ext uri="{BB962C8B-B14F-4D97-AF65-F5344CB8AC3E}">
        <p14:creationId xmlns:p14="http://schemas.microsoft.com/office/powerpoint/2010/main" val="297440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D771-A9FA-F44E-82BB-28D607859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General Takeaways</a:t>
            </a:r>
          </a:p>
        </p:txBody>
      </p:sp>
      <p:graphicFrame>
        <p:nvGraphicFramePr>
          <p:cNvPr id="12" name="Content Placeholder 5">
            <a:extLst>
              <a:ext uri="{FF2B5EF4-FFF2-40B4-BE49-F238E27FC236}">
                <a16:creationId xmlns:a16="http://schemas.microsoft.com/office/drawing/2014/main" id="{D48B5784-96CF-452E-A7E8-7BD8C7F626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397517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5677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40FC4-DA77-7947-A8FB-1B5538A5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79DD1-BCE1-1748-B4F3-9FCDA33FB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74564"/>
            <a:ext cx="9905999" cy="4867749"/>
          </a:xfrm>
        </p:spPr>
        <p:txBody>
          <a:bodyPr>
            <a:normAutofit/>
          </a:bodyPr>
          <a:lstStyle/>
          <a:p>
            <a:r>
              <a:rPr lang="en-US" noProof="0" dirty="0"/>
              <a:t>Here I barely scratched the surface of important details regarding using the shell </a:t>
            </a:r>
          </a:p>
          <a:p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25B6B-01B6-CC4D-8D0F-BEFBF00D2D81}"/>
              </a:ext>
            </a:extLst>
          </p:cNvPr>
          <p:cNvSpPr/>
          <p:nvPr/>
        </p:nvSpPr>
        <p:spPr>
          <a:xfrm>
            <a:off x="1052623" y="2700670"/>
            <a:ext cx="10388010" cy="40084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7E5D97-F0B5-BC48-B356-5332EBFEE77A}"/>
              </a:ext>
            </a:extLst>
          </p:cNvPr>
          <p:cNvCxnSpPr>
            <a:cxnSpLocks/>
          </p:cNvCxnSpPr>
          <p:nvPr/>
        </p:nvCxnSpPr>
        <p:spPr>
          <a:xfrm>
            <a:off x="1052623" y="2838893"/>
            <a:ext cx="1038801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EFB96A-C6CB-CC49-A620-7C8084AD6AE7}"/>
              </a:ext>
            </a:extLst>
          </p:cNvPr>
          <p:cNvSpPr txBox="1"/>
          <p:nvPr/>
        </p:nvSpPr>
        <p:spPr>
          <a:xfrm>
            <a:off x="4064557" y="4412519"/>
            <a:ext cx="478631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I haven’t talked about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ED0FAA-8F49-824A-8B95-5585A8A84F80}"/>
              </a:ext>
            </a:extLst>
          </p:cNvPr>
          <p:cNvSpPr txBox="1"/>
          <p:nvPr/>
        </p:nvSpPr>
        <p:spPr>
          <a:xfrm>
            <a:off x="1141411" y="3279168"/>
            <a:ext cx="2210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I have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41A34A75-FA33-F046-8626-B76411B824D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47590" y="2932173"/>
            <a:ext cx="810246" cy="623687"/>
          </a:xfrm>
          <a:prstGeom prst="curvedConnector3">
            <a:avLst>
              <a:gd name="adj1" fmla="val -1179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97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7AC71E-5DE1-754D-9436-8B620517A9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the shell is your best friend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EA5548B-752E-F244-8C1E-70B2AECB2D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Oscar Ramfelt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oramfelt@Hawaii.edu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64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6A592-7F1C-594D-80A0-DC7B12855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Beyond shell coding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C1683A-6C0C-46A8-8B45-F09B21D922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851648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3287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D37B-71E4-5149-A917-70BA8CB7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Luckily there are many tools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E5F22-8CF8-C849-B1E7-3697EF00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Virtual Environments</a:t>
            </a:r>
          </a:p>
          <a:p>
            <a:r>
              <a:rPr lang="en-US" noProof="0" dirty="0" err="1"/>
              <a:t>Jupyter</a:t>
            </a:r>
            <a:r>
              <a:rPr lang="en-US" noProof="0" dirty="0"/>
              <a:t> notebook</a:t>
            </a:r>
          </a:p>
          <a:p>
            <a:r>
              <a:rPr lang="en-US" dirty="0"/>
              <a:t>Git/</a:t>
            </a:r>
            <a:r>
              <a:rPr lang="en-US" dirty="0" err="1"/>
              <a:t>Github</a:t>
            </a:r>
            <a:endParaRPr lang="en-US" noProof="0" dirty="0"/>
          </a:p>
          <a:p>
            <a:r>
              <a:rPr lang="en-US" dirty="0"/>
              <a:t>Docker </a:t>
            </a:r>
            <a:endParaRPr lang="en-US" noProof="0" dirty="0"/>
          </a:p>
          <a:p>
            <a:endParaRPr lang="en-US" noProof="0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B25F402-95FC-644B-A497-86D6F5907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734" y="3931977"/>
            <a:ext cx="3385457" cy="2256971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92432620-3EAB-A94C-965A-27A4754D9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3" y="5300505"/>
            <a:ext cx="1110000" cy="128619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1" name="Picture 10" descr="A picture containing drawing, sign&#10;&#10;Description automatically generated">
            <a:extLst>
              <a:ext uri="{FF2B5EF4-FFF2-40B4-BE49-F238E27FC236}">
                <a16:creationId xmlns:a16="http://schemas.microsoft.com/office/drawing/2014/main" id="{04AF3174-5F72-E946-974E-67C9491ED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432" y="1851025"/>
            <a:ext cx="3778835" cy="157797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5" name="Picture 1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5446DE0A-BDC9-DA4A-9BF6-DA56C496E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650" y="5117644"/>
            <a:ext cx="3868737" cy="802517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0390351-E3E9-114C-98B9-00C2CB6BF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4556" y="431002"/>
            <a:ext cx="1153711" cy="115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08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62417-9D9E-DB4A-9F44-A5067177B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If nothing else, do it for a fellow student</a:t>
            </a:r>
          </a:p>
        </p:txBody>
      </p:sp>
      <p:pic>
        <p:nvPicPr>
          <p:cNvPr id="9" name="Content Placeholder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40603A32-6D86-7C40-BEE7-4909DAB2D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2062425"/>
            <a:ext cx="9639363" cy="4177057"/>
          </a:xfrm>
        </p:spPr>
      </p:pic>
    </p:spTree>
    <p:extLst>
      <p:ext uri="{BB962C8B-B14F-4D97-AF65-F5344CB8AC3E}">
        <p14:creationId xmlns:p14="http://schemas.microsoft.com/office/powerpoint/2010/main" val="1099430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9C65F-38E2-B440-B366-17DEBD6C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8903-6F76-484D-9468-35F0B2A5E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41514"/>
            <a:ext cx="9905999" cy="23245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sz="1050" dirty="0" err="1"/>
              <a:t>Cloern</a:t>
            </a:r>
            <a:r>
              <a:rPr lang="sv-SE" sz="1050" dirty="0"/>
              <a:t>, J., &amp; </a:t>
            </a:r>
            <a:r>
              <a:rPr lang="sv-SE" sz="1050" dirty="0" err="1"/>
              <a:t>Soranno</a:t>
            </a:r>
            <a:r>
              <a:rPr lang="sv-SE" sz="1050" dirty="0"/>
              <a:t>, P. (2019). ASLO </a:t>
            </a:r>
            <a:r>
              <a:rPr lang="sv-SE" sz="1050" dirty="0" err="1"/>
              <a:t>Takes</a:t>
            </a:r>
            <a:r>
              <a:rPr lang="sv-SE" sz="1050" dirty="0"/>
              <a:t> a </a:t>
            </a:r>
            <a:r>
              <a:rPr lang="sv-SE" sz="1050" dirty="0" err="1"/>
              <a:t>Next</a:t>
            </a:r>
            <a:r>
              <a:rPr lang="sv-SE" sz="1050" dirty="0"/>
              <a:t> Step </a:t>
            </a:r>
            <a:r>
              <a:rPr lang="sv-SE" sz="1050" dirty="0" err="1"/>
              <a:t>toward</a:t>
            </a:r>
            <a:r>
              <a:rPr lang="sv-SE" sz="1050" dirty="0"/>
              <a:t> </a:t>
            </a:r>
            <a:r>
              <a:rPr lang="sv-SE" sz="1050" dirty="0" err="1"/>
              <a:t>Open</a:t>
            </a:r>
            <a:r>
              <a:rPr lang="sv-SE" sz="1050" dirty="0"/>
              <a:t> Science: </a:t>
            </a:r>
            <a:r>
              <a:rPr lang="sv-SE" sz="1050" dirty="0" err="1"/>
              <a:t>Introducing</a:t>
            </a:r>
            <a:r>
              <a:rPr lang="sv-SE" sz="1050" dirty="0"/>
              <a:t> Data Papers, a New </a:t>
            </a:r>
            <a:r>
              <a:rPr lang="sv-SE" sz="1050" dirty="0" err="1"/>
              <a:t>Article</a:t>
            </a:r>
            <a:r>
              <a:rPr lang="sv-SE" sz="1050" dirty="0"/>
              <a:t> </a:t>
            </a:r>
            <a:r>
              <a:rPr lang="sv-SE" sz="1050" dirty="0" err="1"/>
              <a:t>Type</a:t>
            </a:r>
            <a:r>
              <a:rPr lang="sv-SE" sz="1050" dirty="0"/>
              <a:t> in </a:t>
            </a:r>
            <a:r>
              <a:rPr lang="sv-SE" sz="1050" dirty="0" err="1"/>
              <a:t>Limnology</a:t>
            </a:r>
            <a:r>
              <a:rPr lang="sv-SE" sz="1050" dirty="0"/>
              <a:t> &amp; </a:t>
            </a:r>
            <a:r>
              <a:rPr lang="sv-SE" sz="1050" dirty="0" err="1"/>
              <a:t>Oceanography</a:t>
            </a:r>
            <a:r>
              <a:rPr lang="sv-SE" sz="1050" dirty="0"/>
              <a:t> Letters. </a:t>
            </a:r>
            <a:r>
              <a:rPr lang="sv-SE" sz="1050" i="1" dirty="0" err="1"/>
              <a:t>Limnology</a:t>
            </a:r>
            <a:r>
              <a:rPr lang="sv-SE" sz="1050" i="1" dirty="0"/>
              <a:t> and </a:t>
            </a:r>
            <a:r>
              <a:rPr lang="sv-SE" sz="1050" i="1" dirty="0" err="1"/>
              <a:t>Oceanography</a:t>
            </a:r>
            <a:r>
              <a:rPr lang="sv-SE" sz="1050" i="1" dirty="0"/>
              <a:t> Bulletin</a:t>
            </a:r>
            <a:r>
              <a:rPr lang="sv-SE" sz="1050" dirty="0"/>
              <a:t>.</a:t>
            </a:r>
          </a:p>
          <a:p>
            <a:pPr marL="0" indent="0">
              <a:buNone/>
            </a:pPr>
            <a:r>
              <a:rPr lang="sv-SE" sz="1050" dirty="0"/>
              <a:t>Marwick, B. (2017). </a:t>
            </a:r>
            <a:r>
              <a:rPr lang="sv-SE" sz="1050" dirty="0" err="1"/>
              <a:t>Computational</a:t>
            </a:r>
            <a:r>
              <a:rPr lang="sv-SE" sz="1050" dirty="0"/>
              <a:t> </a:t>
            </a:r>
            <a:r>
              <a:rPr lang="sv-SE" sz="1050" dirty="0" err="1"/>
              <a:t>reproducibility</a:t>
            </a:r>
            <a:r>
              <a:rPr lang="sv-SE" sz="1050" dirty="0"/>
              <a:t> in </a:t>
            </a:r>
            <a:r>
              <a:rPr lang="sv-SE" sz="1050" dirty="0" err="1"/>
              <a:t>archaeological</a:t>
            </a:r>
            <a:r>
              <a:rPr lang="sv-SE" sz="1050" dirty="0"/>
              <a:t> research: </a:t>
            </a:r>
            <a:r>
              <a:rPr lang="sv-SE" sz="1050" dirty="0" err="1"/>
              <a:t>basic</a:t>
            </a:r>
            <a:r>
              <a:rPr lang="sv-SE" sz="1050" dirty="0"/>
              <a:t> </a:t>
            </a:r>
            <a:r>
              <a:rPr lang="sv-SE" sz="1050" dirty="0" err="1"/>
              <a:t>principles</a:t>
            </a:r>
            <a:r>
              <a:rPr lang="sv-SE" sz="1050" dirty="0"/>
              <a:t> and a </a:t>
            </a:r>
            <a:r>
              <a:rPr lang="sv-SE" sz="1050" dirty="0" err="1"/>
              <a:t>case</a:t>
            </a:r>
            <a:r>
              <a:rPr lang="sv-SE" sz="1050" dirty="0"/>
              <a:t> </a:t>
            </a:r>
            <a:r>
              <a:rPr lang="sv-SE" sz="1050" dirty="0" err="1"/>
              <a:t>study</a:t>
            </a:r>
            <a:r>
              <a:rPr lang="sv-SE" sz="1050" dirty="0"/>
              <a:t> </a:t>
            </a:r>
            <a:r>
              <a:rPr lang="sv-SE" sz="1050" dirty="0" err="1"/>
              <a:t>of</a:t>
            </a:r>
            <a:r>
              <a:rPr lang="sv-SE" sz="1050" dirty="0"/>
              <a:t> </a:t>
            </a:r>
            <a:r>
              <a:rPr lang="sv-SE" sz="1050" dirty="0" err="1"/>
              <a:t>their</a:t>
            </a:r>
            <a:r>
              <a:rPr lang="sv-SE" sz="1050" dirty="0"/>
              <a:t> implementation. </a:t>
            </a:r>
            <a:r>
              <a:rPr lang="sv-SE" sz="1050" i="1" dirty="0"/>
              <a:t>Journal </a:t>
            </a:r>
            <a:r>
              <a:rPr lang="sv-SE" sz="1050" i="1" dirty="0" err="1"/>
              <a:t>of</a:t>
            </a:r>
            <a:r>
              <a:rPr lang="sv-SE" sz="1050" i="1" dirty="0"/>
              <a:t> </a:t>
            </a:r>
            <a:r>
              <a:rPr lang="sv-SE" sz="1050" i="1" dirty="0" err="1"/>
              <a:t>Archaeological</a:t>
            </a:r>
            <a:r>
              <a:rPr lang="sv-SE" sz="1050" i="1" dirty="0"/>
              <a:t> </a:t>
            </a:r>
            <a:r>
              <a:rPr lang="sv-SE" sz="1050" i="1" dirty="0" err="1"/>
              <a:t>Method</a:t>
            </a:r>
            <a:r>
              <a:rPr lang="sv-SE" sz="1050" i="1" dirty="0"/>
              <a:t> and </a:t>
            </a:r>
            <a:r>
              <a:rPr lang="sv-SE" sz="1050" i="1" dirty="0" err="1"/>
              <a:t>Theory</a:t>
            </a:r>
            <a:r>
              <a:rPr lang="sv-SE" sz="1050" dirty="0"/>
              <a:t>, </a:t>
            </a:r>
            <a:r>
              <a:rPr lang="sv-SE" sz="1050" i="1" dirty="0"/>
              <a:t>24</a:t>
            </a:r>
            <a:r>
              <a:rPr lang="sv-SE" sz="1050" dirty="0"/>
              <a:t>(2), 424-450.</a:t>
            </a:r>
          </a:p>
          <a:p>
            <a:pPr marL="0" indent="0">
              <a:buNone/>
            </a:pPr>
            <a:r>
              <a:rPr lang="sv-SE" sz="1050" dirty="0" err="1"/>
              <a:t>Soranno</a:t>
            </a:r>
            <a:r>
              <a:rPr lang="sv-SE" sz="1050" dirty="0"/>
              <a:t>, P. A. (2019). </a:t>
            </a:r>
            <a:r>
              <a:rPr lang="sv-SE" sz="1050" dirty="0" err="1"/>
              <a:t>Six</a:t>
            </a:r>
            <a:r>
              <a:rPr lang="sv-SE" sz="1050" dirty="0"/>
              <a:t> Simple Steps to </a:t>
            </a:r>
            <a:r>
              <a:rPr lang="sv-SE" sz="1050" dirty="0" err="1"/>
              <a:t>Share</a:t>
            </a:r>
            <a:r>
              <a:rPr lang="sv-SE" sz="1050" dirty="0"/>
              <a:t> </a:t>
            </a:r>
            <a:r>
              <a:rPr lang="sv-SE" sz="1050" dirty="0" err="1"/>
              <a:t>Your</a:t>
            </a:r>
            <a:r>
              <a:rPr lang="sv-SE" sz="1050" dirty="0"/>
              <a:t> Data </a:t>
            </a:r>
            <a:r>
              <a:rPr lang="sv-SE" sz="1050" dirty="0" err="1"/>
              <a:t>When</a:t>
            </a:r>
            <a:r>
              <a:rPr lang="sv-SE" sz="1050" dirty="0"/>
              <a:t> Publishing Research </a:t>
            </a:r>
            <a:r>
              <a:rPr lang="sv-SE" sz="1050" dirty="0" err="1"/>
              <a:t>Articles</a:t>
            </a:r>
            <a:r>
              <a:rPr lang="sv-SE" sz="1050" dirty="0"/>
              <a:t>. </a:t>
            </a:r>
            <a:r>
              <a:rPr lang="sv-SE" sz="1050" i="1" dirty="0" err="1"/>
              <a:t>Limnology</a:t>
            </a:r>
            <a:r>
              <a:rPr lang="sv-SE" sz="1050" i="1" dirty="0"/>
              <a:t> and </a:t>
            </a:r>
            <a:r>
              <a:rPr lang="sv-SE" sz="1050" i="1" dirty="0" err="1"/>
              <a:t>Oceanography</a:t>
            </a:r>
            <a:r>
              <a:rPr lang="sv-SE" sz="1050" i="1" dirty="0"/>
              <a:t> Bulletin</a:t>
            </a:r>
            <a:r>
              <a:rPr lang="sv-SE" sz="1050" dirty="0"/>
              <a:t>, </a:t>
            </a:r>
            <a:r>
              <a:rPr lang="sv-SE" sz="1050" i="1" dirty="0"/>
              <a:t>28</a:t>
            </a:r>
            <a:r>
              <a:rPr lang="sv-SE" sz="1050" dirty="0"/>
              <a:t>(2), 41-44.</a:t>
            </a:r>
          </a:p>
          <a:p>
            <a:pPr marL="0" indent="0">
              <a:buNone/>
            </a:pPr>
            <a:r>
              <a:rPr lang="sv-SE" sz="1050" dirty="0" err="1"/>
              <a:t>Stodden</a:t>
            </a:r>
            <a:r>
              <a:rPr lang="sv-SE" sz="1050" dirty="0"/>
              <a:t>, V., </a:t>
            </a:r>
            <a:r>
              <a:rPr lang="sv-SE" sz="1050" dirty="0" err="1"/>
              <a:t>McNutt</a:t>
            </a:r>
            <a:r>
              <a:rPr lang="sv-SE" sz="1050" dirty="0"/>
              <a:t>, M., Bailey, D. H., </a:t>
            </a:r>
            <a:r>
              <a:rPr lang="sv-SE" sz="1050" dirty="0" err="1"/>
              <a:t>Deelman</a:t>
            </a:r>
            <a:r>
              <a:rPr lang="sv-SE" sz="1050" dirty="0"/>
              <a:t>, E., Gil, Y., Hanson, B., ... &amp; </a:t>
            </a:r>
            <a:r>
              <a:rPr lang="sv-SE" sz="1050" dirty="0" err="1"/>
              <a:t>Taufer</a:t>
            </a:r>
            <a:r>
              <a:rPr lang="sv-SE" sz="1050" dirty="0"/>
              <a:t>, M. (2016). </a:t>
            </a:r>
            <a:r>
              <a:rPr lang="sv-SE" sz="1050" dirty="0" err="1"/>
              <a:t>Enhancing</a:t>
            </a:r>
            <a:r>
              <a:rPr lang="sv-SE" sz="1050" dirty="0"/>
              <a:t> </a:t>
            </a:r>
            <a:r>
              <a:rPr lang="sv-SE" sz="1050" dirty="0" err="1"/>
              <a:t>reproducibility</a:t>
            </a:r>
            <a:r>
              <a:rPr lang="sv-SE" sz="1050" dirty="0"/>
              <a:t> for </a:t>
            </a:r>
            <a:r>
              <a:rPr lang="sv-SE" sz="1050" dirty="0" err="1"/>
              <a:t>computational</a:t>
            </a:r>
            <a:r>
              <a:rPr lang="sv-SE" sz="1050" dirty="0"/>
              <a:t> </a:t>
            </a:r>
            <a:r>
              <a:rPr lang="sv-SE" sz="1050" dirty="0" err="1"/>
              <a:t>methods</a:t>
            </a:r>
            <a:r>
              <a:rPr lang="sv-SE" sz="1050" dirty="0"/>
              <a:t>. </a:t>
            </a:r>
            <a:r>
              <a:rPr lang="sv-SE" sz="1050" i="1" dirty="0"/>
              <a:t>Science</a:t>
            </a:r>
            <a:r>
              <a:rPr lang="sv-SE" sz="1050" dirty="0"/>
              <a:t>, </a:t>
            </a:r>
            <a:r>
              <a:rPr lang="sv-SE" sz="1050" i="1" dirty="0"/>
              <a:t>354</a:t>
            </a:r>
            <a:r>
              <a:rPr lang="sv-SE" sz="1050" dirty="0"/>
              <a:t>(6317), 1240-1241.</a:t>
            </a:r>
          </a:p>
          <a:p>
            <a:pPr marL="0" indent="0">
              <a:buNone/>
            </a:pPr>
            <a:r>
              <a:rPr lang="sv-SE" sz="1050" dirty="0" err="1"/>
              <a:t>Stodden</a:t>
            </a:r>
            <a:r>
              <a:rPr lang="sv-SE" sz="1050" dirty="0"/>
              <a:t>, V., </a:t>
            </a:r>
            <a:r>
              <a:rPr lang="sv-SE" sz="1050" dirty="0" err="1"/>
              <a:t>Seiler</a:t>
            </a:r>
            <a:r>
              <a:rPr lang="sv-SE" sz="1050" dirty="0"/>
              <a:t>, J., &amp; Ma, Z. (2018). An </a:t>
            </a:r>
            <a:r>
              <a:rPr lang="sv-SE" sz="1050" dirty="0" err="1"/>
              <a:t>empirical</a:t>
            </a:r>
            <a:r>
              <a:rPr lang="sv-SE" sz="1050" dirty="0"/>
              <a:t> </a:t>
            </a:r>
            <a:r>
              <a:rPr lang="sv-SE" sz="1050" dirty="0" err="1"/>
              <a:t>analysis</a:t>
            </a:r>
            <a:r>
              <a:rPr lang="sv-SE" sz="1050" dirty="0"/>
              <a:t> </a:t>
            </a:r>
            <a:r>
              <a:rPr lang="sv-SE" sz="1050" dirty="0" err="1"/>
              <a:t>of</a:t>
            </a:r>
            <a:r>
              <a:rPr lang="sv-SE" sz="1050" dirty="0"/>
              <a:t> journal policy </a:t>
            </a:r>
            <a:r>
              <a:rPr lang="sv-SE" sz="1050" dirty="0" err="1"/>
              <a:t>effectiveness</a:t>
            </a:r>
            <a:r>
              <a:rPr lang="sv-SE" sz="1050" dirty="0"/>
              <a:t> for </a:t>
            </a:r>
            <a:r>
              <a:rPr lang="sv-SE" sz="1050" dirty="0" err="1"/>
              <a:t>computational</a:t>
            </a:r>
            <a:r>
              <a:rPr lang="sv-SE" sz="1050" dirty="0"/>
              <a:t> </a:t>
            </a:r>
            <a:r>
              <a:rPr lang="sv-SE" sz="1050" dirty="0" err="1"/>
              <a:t>reproducibility</a:t>
            </a:r>
            <a:r>
              <a:rPr lang="sv-SE" sz="1050" dirty="0"/>
              <a:t>. </a:t>
            </a:r>
            <a:r>
              <a:rPr lang="sv-SE" sz="1050" i="1" dirty="0" err="1"/>
              <a:t>Proceedings</a:t>
            </a:r>
            <a:r>
              <a:rPr lang="sv-SE" sz="1050" i="1" dirty="0"/>
              <a:t> </a:t>
            </a:r>
            <a:r>
              <a:rPr lang="sv-SE" sz="1050" i="1" dirty="0" err="1"/>
              <a:t>of</a:t>
            </a:r>
            <a:r>
              <a:rPr lang="sv-SE" sz="1050" i="1" dirty="0"/>
              <a:t> the National Academy </a:t>
            </a:r>
            <a:r>
              <a:rPr lang="sv-SE" sz="1050" i="1" dirty="0" err="1"/>
              <a:t>of</a:t>
            </a:r>
            <a:r>
              <a:rPr lang="sv-SE" sz="1050" i="1" dirty="0"/>
              <a:t> Sciences</a:t>
            </a:r>
            <a:r>
              <a:rPr lang="sv-SE" sz="1050" dirty="0"/>
              <a:t>, </a:t>
            </a:r>
            <a:r>
              <a:rPr lang="sv-SE" sz="1050" i="1" dirty="0"/>
              <a:t>115</a:t>
            </a:r>
            <a:r>
              <a:rPr lang="sv-SE" sz="1050" dirty="0"/>
              <a:t>(11), 2584-2589.</a:t>
            </a:r>
          </a:p>
          <a:p>
            <a:pPr marL="0" indent="0">
              <a:buNone/>
            </a:pPr>
            <a:r>
              <a:rPr lang="sv-SE" sz="1050" dirty="0"/>
              <a:t>University </a:t>
            </a:r>
            <a:r>
              <a:rPr lang="sv-SE" sz="1050" dirty="0" err="1"/>
              <a:t>of</a:t>
            </a:r>
            <a:r>
              <a:rPr lang="sv-SE" sz="1050" dirty="0"/>
              <a:t> Hawaii (2019). Team </a:t>
            </a:r>
            <a:r>
              <a:rPr lang="sv-SE" sz="1050" dirty="0" err="1"/>
              <a:t>finds</a:t>
            </a:r>
            <a:r>
              <a:rPr lang="sv-SE" sz="1050" dirty="0"/>
              <a:t> </a:t>
            </a:r>
            <a:r>
              <a:rPr lang="sv-SE" sz="1050" dirty="0" err="1"/>
              <a:t>glitch</a:t>
            </a:r>
            <a:r>
              <a:rPr lang="sv-SE" sz="1050" dirty="0"/>
              <a:t> </a:t>
            </a:r>
            <a:r>
              <a:rPr lang="sv-SE" sz="1050" dirty="0" err="1"/>
              <a:t>that</a:t>
            </a:r>
            <a:r>
              <a:rPr lang="sv-SE" sz="1050" dirty="0"/>
              <a:t> </a:t>
            </a:r>
            <a:r>
              <a:rPr lang="sv-SE" sz="1050" dirty="0" err="1"/>
              <a:t>could</a:t>
            </a:r>
            <a:r>
              <a:rPr lang="sv-SE" sz="1050" dirty="0"/>
              <a:t> </a:t>
            </a:r>
            <a:r>
              <a:rPr lang="sv-SE" sz="1050" dirty="0" err="1"/>
              <a:t>affect</a:t>
            </a:r>
            <a:r>
              <a:rPr lang="sv-SE" sz="1050" dirty="0"/>
              <a:t> </a:t>
            </a:r>
            <a:r>
              <a:rPr lang="sv-SE" sz="1050" dirty="0" err="1"/>
              <a:t>more</a:t>
            </a:r>
            <a:r>
              <a:rPr lang="sv-SE" sz="1050" dirty="0"/>
              <a:t> </a:t>
            </a:r>
            <a:r>
              <a:rPr lang="sv-SE" sz="1050" dirty="0" err="1"/>
              <a:t>than</a:t>
            </a:r>
            <a:r>
              <a:rPr lang="sv-SE" sz="1050" dirty="0"/>
              <a:t> 100 </a:t>
            </a:r>
            <a:r>
              <a:rPr lang="sv-SE" sz="1050" dirty="0" err="1"/>
              <a:t>scientific</a:t>
            </a:r>
            <a:r>
              <a:rPr lang="sv-SE" sz="1050" dirty="0"/>
              <a:t> studies. </a:t>
            </a:r>
            <a:r>
              <a:rPr lang="sv-SE" sz="1050" i="1" dirty="0" err="1"/>
              <a:t>Techxplore</a:t>
            </a:r>
            <a:r>
              <a:rPr lang="sv-SE" sz="1050" i="1" dirty="0"/>
              <a:t> (</a:t>
            </a:r>
            <a:r>
              <a:rPr lang="sv-SE" sz="1050" dirty="0">
                <a:hlinkClick r:id="rId3"/>
              </a:rPr>
              <a:t>https://techxplore.com/news/2019-10-team-glitch-affect-scientific.html</a:t>
            </a:r>
            <a:r>
              <a:rPr lang="sv-SE" sz="1050" dirty="0"/>
              <a:t>)</a:t>
            </a:r>
          </a:p>
          <a:p>
            <a:pPr marL="0" indent="0">
              <a:buNone/>
            </a:pPr>
            <a:endParaRPr lang="sv-SE" sz="105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B6AF39A-0202-814B-967B-3306FCC84117}"/>
              </a:ext>
            </a:extLst>
          </p:cNvPr>
          <p:cNvSpPr txBox="1">
            <a:spLocks/>
          </p:cNvSpPr>
          <p:nvPr/>
        </p:nvSpPr>
        <p:spPr>
          <a:xfrm>
            <a:off x="1141411" y="35482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Additional Resources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AE4053-396F-4E42-BC19-C6BB3F978761}"/>
              </a:ext>
            </a:extLst>
          </p:cNvPr>
          <p:cNvSpPr txBox="1">
            <a:spLocks/>
          </p:cNvSpPr>
          <p:nvPr/>
        </p:nvSpPr>
        <p:spPr>
          <a:xfrm>
            <a:off x="1141409" y="4520589"/>
            <a:ext cx="9905999" cy="2324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sv-SE" sz="105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137BA2-BF8F-434D-8FEC-7B5D82335353}"/>
              </a:ext>
            </a:extLst>
          </p:cNvPr>
          <p:cNvSpPr txBox="1">
            <a:spLocks/>
          </p:cNvSpPr>
          <p:nvPr/>
        </p:nvSpPr>
        <p:spPr>
          <a:xfrm>
            <a:off x="1141409" y="4537382"/>
            <a:ext cx="9905999" cy="2324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050" dirty="0" err="1"/>
              <a:t>Introduction</a:t>
            </a:r>
            <a:r>
              <a:rPr lang="sv-SE" sz="1050" dirty="0"/>
              <a:t> to Unix – </a:t>
            </a:r>
            <a:r>
              <a:rPr lang="sv-SE" sz="1050" dirty="0">
                <a:hlinkClick r:id="rId4"/>
              </a:rPr>
              <a:t>https://astrobiomike.github.io/unix/unix-intro</a:t>
            </a:r>
            <a:r>
              <a:rPr lang="sv-SE" sz="1050" dirty="0"/>
              <a:t> </a:t>
            </a:r>
          </a:p>
          <a:p>
            <a:pPr marL="0" indent="0">
              <a:buNone/>
            </a:pPr>
            <a:r>
              <a:rPr lang="sv-SE" sz="1050" dirty="0"/>
              <a:t>A guide to </a:t>
            </a:r>
            <a:r>
              <a:rPr lang="sv-SE" sz="1050" dirty="0" err="1"/>
              <a:t>reproducible</a:t>
            </a:r>
            <a:r>
              <a:rPr lang="sv-SE" sz="1050" dirty="0"/>
              <a:t> </a:t>
            </a:r>
            <a:r>
              <a:rPr lang="sv-SE" sz="1050" dirty="0" err="1"/>
              <a:t>Code</a:t>
            </a:r>
            <a:r>
              <a:rPr lang="sv-SE" sz="1050" dirty="0"/>
              <a:t> in </a:t>
            </a:r>
            <a:r>
              <a:rPr lang="sv-SE" sz="1050" dirty="0" err="1"/>
              <a:t>Ecology</a:t>
            </a:r>
            <a:r>
              <a:rPr lang="sv-SE" sz="1050" dirty="0"/>
              <a:t> and Evolution - </a:t>
            </a:r>
            <a:r>
              <a:rPr lang="sv-SE" sz="1050" dirty="0">
                <a:hlinkClick r:id="rId5"/>
              </a:rPr>
              <a:t>https://www.britishecologicalsociety.org/wp-content/uploads/2017/12/guide-to-reproducible-code.pdf</a:t>
            </a:r>
            <a:endParaRPr lang="sv-SE" sz="1050" dirty="0"/>
          </a:p>
          <a:p>
            <a:pPr marL="0" indent="0">
              <a:buNone/>
            </a:pPr>
            <a:r>
              <a:rPr lang="sv-SE" sz="1050" dirty="0"/>
              <a:t>Buffalo, V. (2015). </a:t>
            </a:r>
            <a:r>
              <a:rPr lang="sv-SE" sz="1050" i="1" dirty="0" err="1"/>
              <a:t>Bioinformatics</a:t>
            </a:r>
            <a:r>
              <a:rPr lang="sv-SE" sz="1050" i="1" dirty="0"/>
              <a:t> data </a:t>
            </a:r>
            <a:r>
              <a:rPr lang="sv-SE" sz="1050" i="1" dirty="0" err="1"/>
              <a:t>skills</a:t>
            </a:r>
            <a:r>
              <a:rPr lang="sv-SE" sz="1050" dirty="0"/>
              <a:t>.</a:t>
            </a:r>
          </a:p>
          <a:p>
            <a:pPr marL="0" indent="0">
              <a:buNone/>
            </a:pPr>
            <a:endParaRPr lang="sv-SE" sz="1050" dirty="0"/>
          </a:p>
          <a:p>
            <a:pPr marL="0" indent="0">
              <a:buNone/>
            </a:pPr>
            <a:endParaRPr lang="sv-SE" sz="1050" dirty="0"/>
          </a:p>
          <a:p>
            <a:pPr marL="0" indent="0">
              <a:buFont typeface="Arial" panose="020B0604020202020204" pitchFamily="34" charset="0"/>
              <a:buNone/>
            </a:pPr>
            <a:endParaRPr lang="sv-SE" sz="1050" dirty="0"/>
          </a:p>
        </p:txBody>
      </p:sp>
    </p:spTree>
    <p:extLst>
      <p:ext uri="{BB962C8B-B14F-4D97-AF65-F5344CB8AC3E}">
        <p14:creationId xmlns:p14="http://schemas.microsoft.com/office/powerpoint/2010/main" val="985124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AB61A1A-B2AD-AC4F-85D8-CEBA9E9A4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717426"/>
              </p:ext>
            </p:extLst>
          </p:nvPr>
        </p:nvGraphicFramePr>
        <p:xfrm>
          <a:off x="1003302" y="2878665"/>
          <a:ext cx="3297768" cy="10069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9256">
                  <a:extLst>
                    <a:ext uri="{9D8B030D-6E8A-4147-A177-3AD203B41FA5}">
                      <a16:colId xmlns:a16="http://schemas.microsoft.com/office/drawing/2014/main" val="2636177931"/>
                    </a:ext>
                  </a:extLst>
                </a:gridCol>
                <a:gridCol w="1099256">
                  <a:extLst>
                    <a:ext uri="{9D8B030D-6E8A-4147-A177-3AD203B41FA5}">
                      <a16:colId xmlns:a16="http://schemas.microsoft.com/office/drawing/2014/main" val="1543129107"/>
                    </a:ext>
                  </a:extLst>
                </a:gridCol>
                <a:gridCol w="1099256">
                  <a:extLst>
                    <a:ext uri="{9D8B030D-6E8A-4147-A177-3AD203B41FA5}">
                      <a16:colId xmlns:a16="http://schemas.microsoft.com/office/drawing/2014/main" val="4068846287"/>
                    </a:ext>
                  </a:extLst>
                </a:gridCol>
              </a:tblGrid>
              <a:tr h="503484">
                <a:tc>
                  <a:txBody>
                    <a:bodyPr/>
                    <a:lstStyle/>
                    <a:p>
                      <a:r>
                        <a:rPr lang="en-US" dirty="0"/>
                        <a:t>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HPC*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268769"/>
                  </a:ext>
                </a:extLst>
              </a:tr>
              <a:tr h="503484">
                <a:tc>
                  <a:txBody>
                    <a:bodyPr/>
                    <a:lstStyle/>
                    <a:p>
                      <a:r>
                        <a:rPr lang="en-US" dirty="0"/>
                        <a:t>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91464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711B616-5EB2-6C40-A110-2CE88F22F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02191"/>
              </p:ext>
            </p:extLst>
          </p:nvPr>
        </p:nvGraphicFramePr>
        <p:xfrm>
          <a:off x="4559300" y="2878666"/>
          <a:ext cx="3297768" cy="10069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9256">
                  <a:extLst>
                    <a:ext uri="{9D8B030D-6E8A-4147-A177-3AD203B41FA5}">
                      <a16:colId xmlns:a16="http://schemas.microsoft.com/office/drawing/2014/main" val="2636177931"/>
                    </a:ext>
                  </a:extLst>
                </a:gridCol>
                <a:gridCol w="1099256">
                  <a:extLst>
                    <a:ext uri="{9D8B030D-6E8A-4147-A177-3AD203B41FA5}">
                      <a16:colId xmlns:a16="http://schemas.microsoft.com/office/drawing/2014/main" val="1543129107"/>
                    </a:ext>
                  </a:extLst>
                </a:gridCol>
                <a:gridCol w="1099256">
                  <a:extLst>
                    <a:ext uri="{9D8B030D-6E8A-4147-A177-3AD203B41FA5}">
                      <a16:colId xmlns:a16="http://schemas.microsoft.com/office/drawing/2014/main" val="4068846287"/>
                    </a:ext>
                  </a:extLst>
                </a:gridCol>
              </a:tblGrid>
              <a:tr h="366889">
                <a:tc>
                  <a:txBody>
                    <a:bodyPr/>
                    <a:lstStyle/>
                    <a:p>
                      <a:r>
                        <a:rPr lang="en-US" dirty="0"/>
                        <a:t>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HPC*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268769"/>
                  </a:ext>
                </a:extLst>
              </a:tr>
              <a:tr h="366889">
                <a:tc>
                  <a:txBody>
                    <a:bodyPr/>
                    <a:lstStyle/>
                    <a:p>
                      <a:r>
                        <a:rPr lang="en-US" dirty="0"/>
                        <a:t>8-16Gb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16-64Gb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128Gb-1Tb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914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7B4767-3CC9-614C-9BB1-C64257308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461505"/>
              </p:ext>
            </p:extLst>
          </p:nvPr>
        </p:nvGraphicFramePr>
        <p:xfrm>
          <a:off x="8115298" y="2878665"/>
          <a:ext cx="3280641" cy="10069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3547">
                  <a:extLst>
                    <a:ext uri="{9D8B030D-6E8A-4147-A177-3AD203B41FA5}">
                      <a16:colId xmlns:a16="http://schemas.microsoft.com/office/drawing/2014/main" val="2636177931"/>
                    </a:ext>
                  </a:extLst>
                </a:gridCol>
                <a:gridCol w="1093547">
                  <a:extLst>
                    <a:ext uri="{9D8B030D-6E8A-4147-A177-3AD203B41FA5}">
                      <a16:colId xmlns:a16="http://schemas.microsoft.com/office/drawing/2014/main" val="1543129107"/>
                    </a:ext>
                  </a:extLst>
                </a:gridCol>
                <a:gridCol w="1093547">
                  <a:extLst>
                    <a:ext uri="{9D8B030D-6E8A-4147-A177-3AD203B41FA5}">
                      <a16:colId xmlns:a16="http://schemas.microsoft.com/office/drawing/2014/main" val="4068846287"/>
                    </a:ext>
                  </a:extLst>
                </a:gridCol>
              </a:tblGrid>
              <a:tr h="366889">
                <a:tc>
                  <a:txBody>
                    <a:bodyPr/>
                    <a:lstStyle/>
                    <a:p>
                      <a:r>
                        <a:rPr lang="en-US" dirty="0"/>
                        <a:t>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HPC*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268769"/>
                  </a:ext>
                </a:extLst>
              </a:tr>
              <a:tr h="366889">
                <a:tc>
                  <a:txBody>
                    <a:bodyPr/>
                    <a:lstStyle/>
                    <a:p>
                      <a:r>
                        <a:rPr lang="en-US" dirty="0"/>
                        <a:t>512Gb-1Tb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1Tb-20Tb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91464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476A47C-972F-D24B-B093-8282C7A9B77C}"/>
              </a:ext>
            </a:extLst>
          </p:cNvPr>
          <p:cNvSpPr txBox="1"/>
          <p:nvPr/>
        </p:nvSpPr>
        <p:spPr>
          <a:xfrm>
            <a:off x="8076988" y="6341534"/>
            <a:ext cx="328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*HPC = High Performance Cluster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CED27E-3ACE-A749-BE6D-A7056A11EEFE}"/>
              </a:ext>
            </a:extLst>
          </p:cNvPr>
          <p:cNvSpPr/>
          <p:nvPr/>
        </p:nvSpPr>
        <p:spPr>
          <a:xfrm>
            <a:off x="1492881" y="1270000"/>
            <a:ext cx="2336799" cy="1202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9D0A78-9405-2148-9E73-B87429E3E51B}"/>
              </a:ext>
            </a:extLst>
          </p:cNvPr>
          <p:cNvSpPr/>
          <p:nvPr/>
        </p:nvSpPr>
        <p:spPr>
          <a:xfrm>
            <a:off x="5228166" y="1270000"/>
            <a:ext cx="1735667" cy="120226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Ram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B6574111-3420-034F-BAE0-D0C4D9B319C3}"/>
              </a:ext>
            </a:extLst>
          </p:cNvPr>
          <p:cNvSpPr/>
          <p:nvPr/>
        </p:nvSpPr>
        <p:spPr>
          <a:xfrm>
            <a:off x="9006109" y="1193799"/>
            <a:ext cx="1422400" cy="1354667"/>
          </a:xfrm>
          <a:prstGeom prst="ca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407496-DAAE-8144-9550-79CEDD6EE404}"/>
              </a:ext>
            </a:extLst>
          </p:cNvPr>
          <p:cNvSpPr txBox="1"/>
          <p:nvPr/>
        </p:nvSpPr>
        <p:spPr>
          <a:xfrm>
            <a:off x="1451176" y="6341534"/>
            <a:ext cx="4757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hlinkClick r:id="rId2"/>
              </a:rPr>
              <a:t>https://www.hawaii.edu/its/ci/hpc-uh-it-services/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10D850-E95D-E547-A7BA-954E7CAD051F}"/>
              </a:ext>
            </a:extLst>
          </p:cNvPr>
          <p:cNvSpPr txBox="1"/>
          <p:nvPr/>
        </p:nvSpPr>
        <p:spPr>
          <a:xfrm>
            <a:off x="1451176" y="5972201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HPC based on UH Manoa cluster:</a:t>
            </a:r>
          </a:p>
        </p:txBody>
      </p:sp>
    </p:spTree>
    <p:extLst>
      <p:ext uri="{BB962C8B-B14F-4D97-AF65-F5344CB8AC3E}">
        <p14:creationId xmlns:p14="http://schemas.microsoft.com/office/powerpoint/2010/main" val="85210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614A2-3243-F645-ADE7-58448925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Shell scripting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7E7E1-163F-174B-951B-8FB22726E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237617" cy="3541714"/>
          </a:xfrm>
        </p:spPr>
        <p:txBody>
          <a:bodyPr/>
          <a:lstStyle/>
          <a:p>
            <a:r>
              <a:rPr lang="en-US" noProof="0" dirty="0"/>
              <a:t>Shell scripting allows you to write out commands that you want the computer to do and then have it run</a:t>
            </a:r>
          </a:p>
          <a:p>
            <a:r>
              <a:rPr lang="en-US" noProof="0" dirty="0"/>
              <a:t>These can be an entire workflow for data analysis or simply a quick command that you use regularly</a:t>
            </a:r>
          </a:p>
          <a:p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81062F-0112-D940-A65B-A5702CBA3839}"/>
              </a:ext>
            </a:extLst>
          </p:cNvPr>
          <p:cNvSpPr/>
          <p:nvPr/>
        </p:nvSpPr>
        <p:spPr>
          <a:xfrm>
            <a:off x="7336971" y="594859"/>
            <a:ext cx="3298372" cy="1817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933128-B43E-8D48-B4E6-77BC26F47BD1}"/>
              </a:ext>
            </a:extLst>
          </p:cNvPr>
          <p:cNvSpPr txBox="1"/>
          <p:nvPr/>
        </p:nvSpPr>
        <p:spPr>
          <a:xfrm>
            <a:off x="7336971" y="608310"/>
            <a:ext cx="3298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1. cd directory1/</a:t>
            </a:r>
          </a:p>
          <a:p>
            <a:r>
              <a:rPr lang="sv-SE" dirty="0"/>
              <a:t>2. </a:t>
            </a:r>
            <a:r>
              <a:rPr lang="sv-SE" dirty="0" err="1"/>
              <a:t>ls</a:t>
            </a:r>
            <a:endParaRPr lang="sv-SE" dirty="0"/>
          </a:p>
          <a:p>
            <a:r>
              <a:rPr lang="sv-SE" dirty="0"/>
              <a:t>3. cd ../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938608-7D81-1546-9D9A-1E70FD31DD25}"/>
              </a:ext>
            </a:extLst>
          </p:cNvPr>
          <p:cNvCxnSpPr>
            <a:cxnSpLocks/>
          </p:cNvCxnSpPr>
          <p:nvPr/>
        </p:nvCxnSpPr>
        <p:spPr>
          <a:xfrm>
            <a:off x="7630886" y="608310"/>
            <a:ext cx="0" cy="18179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E0D0535-557B-1B4A-97A7-714F387F7106}"/>
              </a:ext>
            </a:extLst>
          </p:cNvPr>
          <p:cNvSpPr txBox="1"/>
          <p:nvPr/>
        </p:nvSpPr>
        <p:spPr>
          <a:xfrm>
            <a:off x="7336971" y="249186"/>
            <a:ext cx="104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my_script</a:t>
            </a:r>
            <a:endParaRPr lang="sv-SE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1E0FC0-50FC-6E43-ABC6-80A240863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6" t="6508" r="8360" b="12381"/>
          <a:stretch/>
        </p:blipFill>
        <p:spPr>
          <a:xfrm>
            <a:off x="6526642" y="2564434"/>
            <a:ext cx="4775623" cy="392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6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DB41B-5DFA-804F-9A39-12A7F751B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042" y="654803"/>
            <a:ext cx="4954588" cy="1478570"/>
          </a:xfrm>
        </p:spPr>
        <p:txBody>
          <a:bodyPr/>
          <a:lstStyle/>
          <a:p>
            <a:r>
              <a:rPr lang="en-US" noProof="0" dirty="0"/>
              <a:t>Why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85863-DDAC-1846-8AC8-3E4009486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042" y="1933800"/>
            <a:ext cx="4954588" cy="4269397"/>
          </a:xfrm>
        </p:spPr>
        <p:txBody>
          <a:bodyPr>
            <a:normAutofit lnSpcReduction="10000"/>
          </a:bodyPr>
          <a:lstStyle/>
          <a:p>
            <a:r>
              <a:rPr lang="en-US" noProof="0" dirty="0"/>
              <a:t>Computers are becoming important parts of data analysis</a:t>
            </a:r>
          </a:p>
          <a:p>
            <a:r>
              <a:rPr lang="en-US" noProof="0" dirty="0"/>
              <a:t>Workflows and methods depend on outputs from programs that can be complex</a:t>
            </a:r>
          </a:p>
          <a:p>
            <a:r>
              <a:rPr lang="en-US" noProof="0" dirty="0"/>
              <a:t>Increasing amounts of data to work through</a:t>
            </a:r>
          </a:p>
          <a:p>
            <a:r>
              <a:rPr lang="en-US" noProof="0" dirty="0"/>
              <a:t>Reuse another labs computational methods</a:t>
            </a:r>
          </a:p>
        </p:txBody>
      </p:sp>
    </p:spTree>
    <p:extLst>
      <p:ext uri="{BB962C8B-B14F-4D97-AF65-F5344CB8AC3E}">
        <p14:creationId xmlns:p14="http://schemas.microsoft.com/office/powerpoint/2010/main" val="1105509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6A26-5B60-D247-ACDB-B2BF6F3EA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When you start a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3E1DE-AA41-2948-AF29-9EA37E5CC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930650" cy="3541714"/>
          </a:xfrm>
        </p:spPr>
        <p:txBody>
          <a:bodyPr/>
          <a:lstStyle/>
          <a:p>
            <a:r>
              <a:rPr lang="en-US" noProof="0" dirty="0"/>
              <a:t>Starts you at some location on your computer</a:t>
            </a:r>
          </a:p>
          <a:p>
            <a:r>
              <a:rPr lang="en-US" noProof="0" dirty="0"/>
              <a:t>Directories are just a different name for folders</a:t>
            </a:r>
          </a:p>
          <a:p>
            <a:endParaRPr lang="en-US" noProof="0" dirty="0"/>
          </a:p>
          <a:p>
            <a:endParaRPr lang="en-US" noProof="0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5C2D929-3D2A-5444-B00D-CB99ABBF7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975" y="1866899"/>
            <a:ext cx="6642100" cy="35417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3F1BC8-4579-0D40-ABDB-9BE4468CA59C}"/>
              </a:ext>
            </a:extLst>
          </p:cNvPr>
          <p:cNvSpPr txBox="1"/>
          <p:nvPr/>
        </p:nvSpPr>
        <p:spPr>
          <a:xfrm>
            <a:off x="6741697" y="5408612"/>
            <a:ext cx="51924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 err="1"/>
              <a:t>https</a:t>
            </a:r>
            <a:r>
              <a:rPr lang="sv-SE" sz="800" dirty="0"/>
              <a:t>://</a:t>
            </a:r>
            <a:r>
              <a:rPr lang="sv-SE" sz="800" dirty="0" err="1"/>
              <a:t>yulijia.net</a:t>
            </a:r>
            <a:r>
              <a:rPr lang="sv-SE" sz="800" dirty="0"/>
              <a:t>/</a:t>
            </a:r>
            <a:r>
              <a:rPr lang="sv-SE" sz="800" dirty="0" err="1"/>
              <a:t>slides</a:t>
            </a:r>
            <a:r>
              <a:rPr lang="sv-SE" sz="800" dirty="0"/>
              <a:t>/</a:t>
            </a:r>
            <a:r>
              <a:rPr lang="sv-SE" sz="800" dirty="0" err="1"/>
              <a:t>bioinfomatcis_for_medical_students</a:t>
            </a:r>
            <a:r>
              <a:rPr lang="sv-SE" sz="800" dirty="0"/>
              <a:t>/2019-06-17-Introduction_to_Linux_for_Bioinformatics.html#1</a:t>
            </a:r>
          </a:p>
        </p:txBody>
      </p:sp>
    </p:spTree>
    <p:extLst>
      <p:ext uri="{BB962C8B-B14F-4D97-AF65-F5344CB8AC3E}">
        <p14:creationId xmlns:p14="http://schemas.microsoft.com/office/powerpoint/2010/main" val="133319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DE132C-4282-8B4D-9155-E453CDA8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4000" noProof="0" dirty="0"/>
              <a:t>Outline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10920-427F-6F44-BB83-B39D0A252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Why care?</a:t>
            </a:r>
          </a:p>
          <a:p>
            <a:r>
              <a:rPr lang="en-US" dirty="0"/>
              <a:t>Where to start?</a:t>
            </a:r>
            <a:endParaRPr lang="en-US" noProof="0" dirty="0"/>
          </a:p>
          <a:p>
            <a:r>
              <a:rPr lang="en-US" noProof="0" dirty="0"/>
              <a:t>Basics of the shell</a:t>
            </a:r>
          </a:p>
          <a:p>
            <a:r>
              <a:rPr lang="en-US" noProof="0" dirty="0"/>
              <a:t>Overall </a:t>
            </a:r>
            <a:r>
              <a:rPr lang="en-US" dirty="0"/>
              <a:t>c</a:t>
            </a:r>
            <a:r>
              <a:rPr lang="en-US" noProof="0" dirty="0" err="1"/>
              <a:t>ontext</a:t>
            </a:r>
            <a:endParaRPr lang="en-US" noProof="0" dirty="0"/>
          </a:p>
          <a:p>
            <a:r>
              <a:rPr lang="en-US" noProof="0" dirty="0"/>
              <a:t>Tools and resources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906556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54A56-2CA4-5F41-BE83-29A483BA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Core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A726A-7AD5-E14B-84BA-07AD4F9FF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Reproducible code is important</a:t>
            </a:r>
          </a:p>
          <a:p>
            <a:r>
              <a:rPr lang="en-US" dirty="0"/>
              <a:t>Using the shell can make this easier to achieve</a:t>
            </a:r>
          </a:p>
        </p:txBody>
      </p:sp>
    </p:spTree>
    <p:extLst>
      <p:ext uri="{BB962C8B-B14F-4D97-AF65-F5344CB8AC3E}">
        <p14:creationId xmlns:p14="http://schemas.microsoft.com/office/powerpoint/2010/main" val="1548665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54A56-2CA4-5F41-BE83-29A483BA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Core Ideas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ECFC008-CC1F-421A-AAE8-224F862573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3504012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8796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FB71DC6E-770B-F946-9814-93D6C29511F2}"/>
              </a:ext>
            </a:extLst>
          </p:cNvPr>
          <p:cNvSpPr/>
          <p:nvPr/>
        </p:nvSpPr>
        <p:spPr>
          <a:xfrm>
            <a:off x="3821609" y="1131538"/>
            <a:ext cx="4296578" cy="46381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1ECA3-AEA1-2140-AB97-4F1FECBD9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1256C0-3640-BB4C-89A3-D327BEF2CE97}"/>
              </a:ext>
            </a:extLst>
          </p:cNvPr>
          <p:cNvSpPr/>
          <p:nvPr/>
        </p:nvSpPr>
        <p:spPr>
          <a:xfrm>
            <a:off x="5159307" y="1911396"/>
            <a:ext cx="1656000" cy="1152000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of Data sets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2C1E44-0C8E-E045-B6D1-4644D18835D1}"/>
              </a:ext>
            </a:extLst>
          </p:cNvPr>
          <p:cNvSpPr/>
          <p:nvPr/>
        </p:nvSpPr>
        <p:spPr>
          <a:xfrm>
            <a:off x="4203331" y="3329818"/>
            <a:ext cx="1656000" cy="1152000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Reusability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0B68C3-2A75-C848-A700-1B409D5F79BE}"/>
              </a:ext>
            </a:extLst>
          </p:cNvPr>
          <p:cNvSpPr/>
          <p:nvPr/>
        </p:nvSpPr>
        <p:spPr>
          <a:xfrm>
            <a:off x="6133643" y="3329818"/>
            <a:ext cx="1656000" cy="1152000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Speed of Analysis</a:t>
            </a:r>
          </a:p>
        </p:txBody>
      </p:sp>
    </p:spTree>
    <p:extLst>
      <p:ext uri="{BB962C8B-B14F-4D97-AF65-F5344CB8AC3E}">
        <p14:creationId xmlns:p14="http://schemas.microsoft.com/office/powerpoint/2010/main" val="1472062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FB71DC6E-770B-F946-9814-93D6C29511F2}"/>
              </a:ext>
            </a:extLst>
          </p:cNvPr>
          <p:cNvSpPr/>
          <p:nvPr/>
        </p:nvSpPr>
        <p:spPr>
          <a:xfrm>
            <a:off x="3821609" y="1131538"/>
            <a:ext cx="4296578" cy="46381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1ECA3-AEA1-2140-AB97-4F1FECBD9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1256C0-3640-BB4C-89A3-D327BEF2CE97}"/>
              </a:ext>
            </a:extLst>
          </p:cNvPr>
          <p:cNvSpPr/>
          <p:nvPr/>
        </p:nvSpPr>
        <p:spPr>
          <a:xfrm>
            <a:off x="5159307" y="1456166"/>
            <a:ext cx="1656000" cy="1152000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of Data sets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2C1E44-0C8E-E045-B6D1-4644D18835D1}"/>
              </a:ext>
            </a:extLst>
          </p:cNvPr>
          <p:cNvSpPr/>
          <p:nvPr/>
        </p:nvSpPr>
        <p:spPr>
          <a:xfrm>
            <a:off x="4203331" y="2874588"/>
            <a:ext cx="1656000" cy="1152000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Reusability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0B68C3-2A75-C848-A700-1B409D5F79BE}"/>
              </a:ext>
            </a:extLst>
          </p:cNvPr>
          <p:cNvSpPr/>
          <p:nvPr/>
        </p:nvSpPr>
        <p:spPr>
          <a:xfrm>
            <a:off x="6133643" y="2874588"/>
            <a:ext cx="1656000" cy="1152000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Speed of Analysis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8436EF-5A9D-1440-B328-741F2FFF2C7F}"/>
              </a:ext>
            </a:extLst>
          </p:cNvPr>
          <p:cNvSpPr/>
          <p:nvPr/>
        </p:nvSpPr>
        <p:spPr>
          <a:xfrm>
            <a:off x="5159306" y="4230030"/>
            <a:ext cx="1656000" cy="1152000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547702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E9EC1-B769-D94A-B426-8C529440E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99159"/>
            <a:ext cx="9905998" cy="1478570"/>
          </a:xfrm>
        </p:spPr>
        <p:txBody>
          <a:bodyPr/>
          <a:lstStyle/>
          <a:p>
            <a:r>
              <a:rPr lang="en-US" noProof="0" dirty="0"/>
              <a:t>But When I say shell, What do I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36C07-FF52-7945-A3D8-22F36B1A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US" noProof="0" dirty="0"/>
              <a:t>Command line, terminal, shell, etc. </a:t>
            </a:r>
          </a:p>
          <a:p>
            <a:r>
              <a:rPr lang="en-US" noProof="0" dirty="0"/>
              <a:t>What do they mean? </a:t>
            </a:r>
          </a:p>
          <a:p>
            <a:r>
              <a:rPr lang="en-US" noProof="0" dirty="0"/>
              <a:t>Different types of “shells”</a:t>
            </a:r>
          </a:p>
          <a:p>
            <a:pPr lvl="1"/>
            <a:r>
              <a:rPr lang="en-US" dirty="0"/>
              <a:t>Bash</a:t>
            </a:r>
          </a:p>
          <a:p>
            <a:pPr lvl="1"/>
            <a:r>
              <a:rPr lang="en-US" noProof="0" dirty="0" err="1"/>
              <a:t>Zsh</a:t>
            </a:r>
            <a:endParaRPr lang="en-US" noProof="0" dirty="0"/>
          </a:p>
          <a:p>
            <a:pPr lvl="1"/>
            <a:r>
              <a:rPr lang="en-US" dirty="0" err="1"/>
              <a:t>sh</a:t>
            </a:r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F40ED-3950-FF44-9FBD-DF285CC101A7}"/>
              </a:ext>
            </a:extLst>
          </p:cNvPr>
          <p:cNvSpPr/>
          <p:nvPr/>
        </p:nvSpPr>
        <p:spPr>
          <a:xfrm>
            <a:off x="7231149" y="1577729"/>
            <a:ext cx="4310743" cy="2819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76C84-9CC5-414F-A91D-A3BB67B41023}"/>
              </a:ext>
            </a:extLst>
          </p:cNvPr>
          <p:cNvSpPr/>
          <p:nvPr/>
        </p:nvSpPr>
        <p:spPr>
          <a:xfrm>
            <a:off x="7372664" y="1737160"/>
            <a:ext cx="2107821" cy="14785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F0239-DCCC-4447-A848-07DF4061F3CC}"/>
              </a:ext>
            </a:extLst>
          </p:cNvPr>
          <p:cNvSpPr txBox="1"/>
          <p:nvPr/>
        </p:nvSpPr>
        <p:spPr>
          <a:xfrm>
            <a:off x="9690744" y="1577729"/>
            <a:ext cx="1851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Operating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6DC6EB-4A00-034E-A35C-A67A09779B70}"/>
              </a:ext>
            </a:extLst>
          </p:cNvPr>
          <p:cNvSpPr txBox="1"/>
          <p:nvPr/>
        </p:nvSpPr>
        <p:spPr>
          <a:xfrm>
            <a:off x="7370996" y="1684523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Shell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9F07B-8C21-3748-B8D9-73A70EDCBCFE}"/>
              </a:ext>
            </a:extLst>
          </p:cNvPr>
          <p:cNvSpPr txBox="1"/>
          <p:nvPr/>
        </p:nvSpPr>
        <p:spPr>
          <a:xfrm>
            <a:off x="7372664" y="2001218"/>
            <a:ext cx="210782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 err="1"/>
              <a:t>user</a:t>
            </a:r>
            <a:r>
              <a:rPr lang="sv-SE" dirty="0"/>
              <a:t>$ </a:t>
            </a:r>
            <a:r>
              <a:rPr lang="sv-SE" dirty="0" err="1"/>
              <a:t>ls</a:t>
            </a:r>
            <a:r>
              <a:rPr lang="sv-SE" dirty="0"/>
              <a:t>			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D39CB3-BBD1-CC4F-8EF5-B9024671118B}"/>
              </a:ext>
            </a:extLst>
          </p:cNvPr>
          <p:cNvSpPr txBox="1"/>
          <p:nvPr/>
        </p:nvSpPr>
        <p:spPr>
          <a:xfrm>
            <a:off x="9855533" y="4761386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Command</a:t>
            </a:r>
            <a:r>
              <a:rPr lang="sv-SE" dirty="0"/>
              <a:t> Line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F8E11D-AA9E-2C44-AEDD-8F800F73B3E5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8333278" y="2194360"/>
            <a:ext cx="2283040" cy="25670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85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30A13-38E4-BE4A-B51E-F274FF84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Why Now?</a:t>
            </a:r>
          </a:p>
        </p:txBody>
      </p:sp>
      <p:graphicFrame>
        <p:nvGraphicFramePr>
          <p:cNvPr id="14" name="Content Placeholder 5">
            <a:extLst>
              <a:ext uri="{FF2B5EF4-FFF2-40B4-BE49-F238E27FC236}">
                <a16:creationId xmlns:a16="http://schemas.microsoft.com/office/drawing/2014/main" id="{40723F92-6E27-4FF2-8718-CC8FA168C7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70966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710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807D-8B25-644F-8C81-6BF0ACC2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Why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7DF1C-88E4-5D4E-903E-8B45BE780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28800"/>
            <a:ext cx="4445001" cy="4410682"/>
          </a:xfrm>
        </p:spPr>
        <p:txBody>
          <a:bodyPr/>
          <a:lstStyle/>
          <a:p>
            <a:r>
              <a:rPr lang="en-US" noProof="0" dirty="0"/>
              <a:t>We do this for sampling and statistical methods already</a:t>
            </a:r>
          </a:p>
          <a:p>
            <a:r>
              <a:rPr lang="en-US" noProof="0" dirty="0"/>
              <a:t>Why not do the same for analysis of the data?</a:t>
            </a:r>
          </a:p>
          <a:p>
            <a:r>
              <a:rPr lang="en-US" dirty="0"/>
              <a:t>Anyone who has wanted to use a new method</a:t>
            </a:r>
          </a:p>
          <a:p>
            <a:r>
              <a:rPr lang="en-US" noProof="0" dirty="0"/>
              <a:t>Can cause </a:t>
            </a:r>
            <a:r>
              <a:rPr lang="en-US" dirty="0"/>
              <a:t>big issues</a:t>
            </a:r>
            <a:endParaRPr lang="en-US" noProof="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000523-5740-0D4B-A2AF-BEEDD5FA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210" y="3577771"/>
            <a:ext cx="5994400" cy="2908300"/>
          </a:xfrm>
          <a:prstGeom prst="rect">
            <a:avLst/>
          </a:prstGeom>
        </p:spPr>
      </p:pic>
      <p:pic>
        <p:nvPicPr>
          <p:cNvPr id="5" name="Picture 4" descr="A picture containing bottle, black&#10;&#10;Description automatically generated">
            <a:extLst>
              <a:ext uri="{FF2B5EF4-FFF2-40B4-BE49-F238E27FC236}">
                <a16:creationId xmlns:a16="http://schemas.microsoft.com/office/drawing/2014/main" id="{2D529251-B508-A74C-BB26-94404D8D2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210" y="769785"/>
            <a:ext cx="5994400" cy="25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43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807D-8B25-644F-8C81-6BF0ACC2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Why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7DF1C-88E4-5D4E-903E-8B45BE780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28800"/>
            <a:ext cx="4445001" cy="4410682"/>
          </a:xfrm>
        </p:spPr>
        <p:txBody>
          <a:bodyPr/>
          <a:lstStyle/>
          <a:p>
            <a:r>
              <a:rPr lang="en-US" dirty="0"/>
              <a:t>We do this for sampling and statistical methods already</a:t>
            </a:r>
          </a:p>
          <a:p>
            <a:r>
              <a:rPr lang="en-US" noProof="0" dirty="0"/>
              <a:t>Why not do the same for analysis of the data?</a:t>
            </a:r>
          </a:p>
          <a:p>
            <a:r>
              <a:rPr lang="en-US" dirty="0"/>
              <a:t>Anyone who has wanted to use a new method</a:t>
            </a:r>
          </a:p>
          <a:p>
            <a:r>
              <a:rPr lang="en-US" dirty="0"/>
              <a:t>Can cause big issues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63F01-2941-8A45-808D-655AB4912AC7}"/>
              </a:ext>
            </a:extLst>
          </p:cNvPr>
          <p:cNvSpPr txBox="1"/>
          <p:nvPr/>
        </p:nvSpPr>
        <p:spPr>
          <a:xfrm>
            <a:off x="9289720" y="3925888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Stodden</a:t>
            </a:r>
            <a:r>
              <a:rPr lang="en-US" dirty="0"/>
              <a:t> et al. 2017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978D17-A3D4-204E-9C83-B2E1868A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087" y="268288"/>
            <a:ext cx="5486400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5C7CA8-5E70-FE4F-8023-90F5340CCEA9}"/>
              </a:ext>
            </a:extLst>
          </p:cNvPr>
          <p:cNvSpPr txBox="1"/>
          <p:nvPr/>
        </p:nvSpPr>
        <p:spPr>
          <a:xfrm>
            <a:off x="5857086" y="5989732"/>
            <a:ext cx="548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hlinkClick r:id="rId3"/>
              </a:rPr>
              <a:t>https://techxplore.com/news/2019-10-team-glitch-affect-scientific.html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18D45-5CD8-F34D-8AB4-FB61DCF2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087" y="4761097"/>
            <a:ext cx="5486401" cy="108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78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32F6-9060-5C4A-9CC5-0F1BF345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440CD-670E-814E-B0AA-936A29830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60862"/>
            <a:ext cx="9682660" cy="2411088"/>
          </a:xfrm>
        </p:spPr>
        <p:txBody>
          <a:bodyPr>
            <a:normAutofit/>
          </a:bodyPr>
          <a:lstStyle/>
          <a:p>
            <a:r>
              <a:rPr lang="en-US" dirty="0"/>
              <a:t>Sequence of processing steps that filter and transforms raw data into finalized results/figures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81F6F04-5A8E-2247-8F76-6755959BF09C}"/>
              </a:ext>
            </a:extLst>
          </p:cNvPr>
          <p:cNvSpPr/>
          <p:nvPr/>
        </p:nvSpPr>
        <p:spPr>
          <a:xfrm>
            <a:off x="1101791" y="4403075"/>
            <a:ext cx="1553378" cy="1388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Data File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D38777-A253-6342-BB19-9A5F08C0D26A}"/>
              </a:ext>
            </a:extLst>
          </p:cNvPr>
          <p:cNvSpPr/>
          <p:nvPr/>
        </p:nvSpPr>
        <p:spPr>
          <a:xfrm>
            <a:off x="3877603" y="4403075"/>
            <a:ext cx="1553378" cy="1388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Intermediate File 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3AB1BD-5561-074C-BEBA-90EE7A6FF25E}"/>
              </a:ext>
            </a:extLst>
          </p:cNvPr>
          <p:cNvSpPr/>
          <p:nvPr/>
        </p:nvSpPr>
        <p:spPr>
          <a:xfrm>
            <a:off x="9494033" y="4408584"/>
            <a:ext cx="1553378" cy="1388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  <a:p>
            <a:pPr algn="ctr"/>
            <a:r>
              <a:rPr lang="en-US" dirty="0"/>
              <a:t>Files/Figures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8C7D531-99EE-1348-AC8C-6A7EC78CA46D}"/>
              </a:ext>
            </a:extLst>
          </p:cNvPr>
          <p:cNvSpPr/>
          <p:nvPr/>
        </p:nvSpPr>
        <p:spPr>
          <a:xfrm>
            <a:off x="6685818" y="4403075"/>
            <a:ext cx="1553378" cy="1388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Intermediate File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D326F8-8E81-A041-BB91-AE2ECDA2AA65}"/>
              </a:ext>
            </a:extLst>
          </p:cNvPr>
          <p:cNvCxnSpPr>
            <a:cxnSpLocks/>
          </p:cNvCxnSpPr>
          <p:nvPr/>
        </p:nvCxnSpPr>
        <p:spPr>
          <a:xfrm>
            <a:off x="2655169" y="5104483"/>
            <a:ext cx="122243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484C8A-60BB-8642-B216-E14DC9CB0CDA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5430981" y="5097138"/>
            <a:ext cx="125483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5CD1E8-2809-3B4C-9455-57BEF37ECE47}"/>
              </a:ext>
            </a:extLst>
          </p:cNvPr>
          <p:cNvCxnSpPr/>
          <p:nvPr/>
        </p:nvCxnSpPr>
        <p:spPr>
          <a:xfrm>
            <a:off x="8239196" y="5097138"/>
            <a:ext cx="125483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E373CD-B983-9E42-B60C-257214E5ACFF}"/>
              </a:ext>
            </a:extLst>
          </p:cNvPr>
          <p:cNvSpPr txBox="1"/>
          <p:nvPr/>
        </p:nvSpPr>
        <p:spPr>
          <a:xfrm>
            <a:off x="8196399" y="4727806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5815F0-42DD-6347-B415-833E5F3A49A9}"/>
              </a:ext>
            </a:extLst>
          </p:cNvPr>
          <p:cNvSpPr txBox="1"/>
          <p:nvPr/>
        </p:nvSpPr>
        <p:spPr>
          <a:xfrm>
            <a:off x="5388184" y="468134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4F2568-A07B-E949-A47D-C66FB8922122}"/>
              </a:ext>
            </a:extLst>
          </p:cNvPr>
          <p:cNvSpPr txBox="1"/>
          <p:nvPr/>
        </p:nvSpPr>
        <p:spPr>
          <a:xfrm>
            <a:off x="2928622" y="468869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1F9DDD-5CAA-7D4F-A2A9-E1F1A447DDA7}"/>
              </a:ext>
            </a:extLst>
          </p:cNvPr>
          <p:cNvCxnSpPr>
            <a:cxnSpLocks/>
            <a:stCxn id="6" idx="0"/>
            <a:endCxn id="21" idx="1"/>
          </p:cNvCxnSpPr>
          <p:nvPr/>
        </p:nvCxnSpPr>
        <p:spPr>
          <a:xfrm flipV="1">
            <a:off x="4654292" y="3429000"/>
            <a:ext cx="663431" cy="97407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2725856-CAF8-C440-A085-F933B8C1348F}"/>
              </a:ext>
            </a:extLst>
          </p:cNvPr>
          <p:cNvSpPr/>
          <p:nvPr/>
        </p:nvSpPr>
        <p:spPr>
          <a:xfrm>
            <a:off x="5317723" y="2734937"/>
            <a:ext cx="1553378" cy="1388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 Figure</a:t>
            </a:r>
          </a:p>
        </p:txBody>
      </p:sp>
    </p:spTree>
    <p:extLst>
      <p:ext uri="{BB962C8B-B14F-4D97-AF65-F5344CB8AC3E}">
        <p14:creationId xmlns:p14="http://schemas.microsoft.com/office/powerpoint/2010/main" val="3912126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EACE0-3CAF-6C43-BA33-4EE8A5EA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975" y="618518"/>
            <a:ext cx="4381435" cy="1478570"/>
          </a:xfrm>
        </p:spPr>
        <p:txBody>
          <a:bodyPr>
            <a:normAutofit/>
          </a:bodyPr>
          <a:lstStyle/>
          <a:p>
            <a:r>
              <a:rPr lang="en-US" sz="3300" noProof="0" dirty="0"/>
              <a:t>The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F06C4-5419-C34E-9155-09C36DC48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5" y="2249486"/>
            <a:ext cx="4381436" cy="3989995"/>
          </a:xfrm>
        </p:spPr>
        <p:txBody>
          <a:bodyPr>
            <a:normAutofit/>
          </a:bodyPr>
          <a:lstStyle/>
          <a:p>
            <a:r>
              <a:rPr lang="en-US" noProof="0" dirty="0"/>
              <a:t>Why start here?</a:t>
            </a:r>
          </a:p>
          <a:p>
            <a:pPr lvl="1"/>
            <a:r>
              <a:rPr lang="en-US" dirty="0"/>
              <a:t>Always present, even when using GUI interfaces e.g. R studio, atom, </a:t>
            </a:r>
            <a:r>
              <a:rPr lang="en-US" dirty="0" err="1"/>
              <a:t>Pycharm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Direct interface to commands</a:t>
            </a:r>
          </a:p>
          <a:p>
            <a:pPr lvl="1"/>
            <a:r>
              <a:rPr lang="en-US" dirty="0"/>
              <a:t>Server interface</a:t>
            </a:r>
          </a:p>
          <a:p>
            <a:r>
              <a:rPr lang="en-US" dirty="0"/>
              <a:t>A shell script is code that runs directly in the shell</a:t>
            </a:r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endParaRPr lang="en-US" noProof="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C509D9B-4AAD-4D4B-B3E8-D2866D26E1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" b="95"/>
          <a:stretch/>
        </p:blipFill>
        <p:spPr>
          <a:xfrm>
            <a:off x="145873" y="131496"/>
            <a:ext cx="6074466" cy="341217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11" name="Picture 10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5EE4A871-6952-FD48-AED0-6F09A3239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73" y="3717405"/>
            <a:ext cx="6074304" cy="280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9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B0720-E03F-264F-91AF-CA76454D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what a Shell script can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C6C6-D041-9046-AE94-DEC3D2CF9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91364"/>
            <a:ext cx="9905999" cy="3541714"/>
          </a:xfrm>
        </p:spPr>
        <p:txBody>
          <a:bodyPr/>
          <a:lstStyle/>
          <a:p>
            <a:r>
              <a:rPr lang="en-US" dirty="0"/>
              <a:t>Start script:</a:t>
            </a:r>
          </a:p>
          <a:p>
            <a:pPr lvl="1"/>
            <a:r>
              <a:rPr lang="en-US" dirty="0"/>
              <a:t>Login to remote server</a:t>
            </a:r>
          </a:p>
          <a:p>
            <a:pPr lvl="1"/>
            <a:r>
              <a:rPr lang="en-US" dirty="0"/>
              <a:t>Copy dataset to server</a:t>
            </a:r>
          </a:p>
          <a:p>
            <a:pPr lvl="1"/>
            <a:r>
              <a:rPr lang="en-US" dirty="0"/>
              <a:t>Start processing pipeline on server</a:t>
            </a:r>
          </a:p>
          <a:p>
            <a:pPr lvl="1"/>
            <a:r>
              <a:rPr lang="en-US" dirty="0"/>
              <a:t>Logout from server leaving pipeline to run</a:t>
            </a:r>
          </a:p>
          <a:p>
            <a:r>
              <a:rPr lang="en-US" dirty="0"/>
              <a:t>Come back after weekend and it is finished!</a:t>
            </a:r>
          </a:p>
        </p:txBody>
      </p:sp>
    </p:spTree>
    <p:extLst>
      <p:ext uri="{BB962C8B-B14F-4D97-AF65-F5344CB8AC3E}">
        <p14:creationId xmlns:p14="http://schemas.microsoft.com/office/powerpoint/2010/main" val="41241986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1282</Words>
  <Application>Microsoft Macintosh PowerPoint</Application>
  <PresentationFormat>Widescreen</PresentationFormat>
  <Paragraphs>229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Times New Roman</vt:lpstr>
      <vt:lpstr>Tw Cen MT</vt:lpstr>
      <vt:lpstr>Circuit</vt:lpstr>
      <vt:lpstr>Reproducible computational methods</vt:lpstr>
      <vt:lpstr>Why the shell is your best friend</vt:lpstr>
      <vt:lpstr>Core Ideas</vt:lpstr>
      <vt:lpstr>Why Now?</vt:lpstr>
      <vt:lpstr>Why care?</vt:lpstr>
      <vt:lpstr>Why care?</vt:lpstr>
      <vt:lpstr>Computation Pipeline</vt:lpstr>
      <vt:lpstr>The Shell</vt:lpstr>
      <vt:lpstr>Example what a Shell script can do</vt:lpstr>
      <vt:lpstr>Example what a Shell script can do</vt:lpstr>
      <vt:lpstr>But When I say shell, What do I mean?</vt:lpstr>
      <vt:lpstr>PowerPoint Presentation</vt:lpstr>
      <vt:lpstr>When you start a shell</vt:lpstr>
      <vt:lpstr>Three commands</vt:lpstr>
      <vt:lpstr>How does this actually look?</vt:lpstr>
      <vt:lpstr>Why stop with only three commands?</vt:lpstr>
      <vt:lpstr>remote servers</vt:lpstr>
      <vt:lpstr>General Takeaways</vt:lpstr>
      <vt:lpstr>In context</vt:lpstr>
      <vt:lpstr>Beyond shell coding</vt:lpstr>
      <vt:lpstr>Luckily there are many tools available</vt:lpstr>
      <vt:lpstr>And If nothing else, do it for a fellow student</vt:lpstr>
      <vt:lpstr>References</vt:lpstr>
      <vt:lpstr>PowerPoint Presentation</vt:lpstr>
      <vt:lpstr>Shell scripting</vt:lpstr>
      <vt:lpstr>Why now?</vt:lpstr>
      <vt:lpstr>When you start a shell</vt:lpstr>
      <vt:lpstr>Outline</vt:lpstr>
      <vt:lpstr>Core Ideas</vt:lpstr>
      <vt:lpstr>Why now?</vt:lpstr>
      <vt:lpstr>Why now?</vt:lpstr>
      <vt:lpstr>But When I say shell, What do I mean?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computational methods</dc:title>
  <dc:creator>Oscar Ramfelt</dc:creator>
  <cp:lastModifiedBy>Oscar Ramfelt</cp:lastModifiedBy>
  <cp:revision>18</cp:revision>
  <dcterms:created xsi:type="dcterms:W3CDTF">2019-11-23T00:35:55Z</dcterms:created>
  <dcterms:modified xsi:type="dcterms:W3CDTF">2020-02-18T21:18:02Z</dcterms:modified>
</cp:coreProperties>
</file>